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Papillote est un outil web gratuit, sans compte, qui aide les enseignants et les formateurs à créer des activités ePoc : de courtes formations que les élèves suivent sur leur téléphone. On peut les préparer avec l’IA, les retoucher à la main, puis les partager. Ce diaporama présente ce que fait Papillote, comment on s’en sert et ce à quoi il tient : la main laissée à l’enseignant et la protection des données. Il correspond à Papillote 1.1.0.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Commençons par les crédits, parce qu’ils comptent. ePoc, pour Electronic Pocket Open Course, est un format ouvert conçu par l’Inria Learning Lab. Les élèves suivent les activités dans l’application libre ePoc, d’Inria, sur Android et sur iPhone, même sans connexion. L’aperçu de Papillote, ses paquets SCORM et ses pages web utilisent le lecteur ePoc d’Inria, sous licence libre CeCILL-B. Papillote, lui, est un outil indépendant, compatible ePoc : ce n’est pas un produit officiel d’Inria.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Papillote fait le lien entre vos cours et le téléphone de vos élèves. Vous partez d’un sujet ou de vos documents ; l’IA prépare une activité, avec l’IA intégrée ou celle de votre choix ; vous la retouchez dans un atelier complet, qui marche aussi sans IA ; puis vous la partagez par QR code, dans Éléa ou Moodle, ou sur une simple page web. Le QR code s’obtient pour tout le monde, grâce au dépôt temporaire de trente jours. Une bibliothèque permet de publier ses activités et de reprendre celles des collègues. C’est gratuit, sans compte, et c’est un logiciel libre.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présentation suit quatre temps. D’abord nos principes : l’IA propose, l’enseignant décide, et les données restent protégées. Ensuite la création avec l’IA, du sujet au plan, avec le programme officiel et le choix du modèle. Puis l’atelier, où tout se retouche et s’essaie dans le vrai lecteur. Enfin le partage : sur les téléphones des élèves, avec les collègues, et sur tous vos ordinateurs.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le principe de Papillote : l’IA est une assistante, l’enseignant reste l’auteur. Avec l’IA intégrée, elle propose d’abord un plan, que vous corrigez avant qu’elle ne rédige. Dans tous les cas, le prompt exact est visible : rien n’est caché. Et tout ce que l’IA écrit se relit et se modifie dans l’atelier, écran par écran. La mention « créé avec l’aide de l’IA » est cochée par défaut, pour rester transparent avec les élèves.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Papillote ne demande aucun compte et ne dépose aucun traqueur. Vos activités restent dans votre navigateur ; si vous êtes personnel de l’Éducation nationale, elles se rangent aussi, si vous le voulez, dans votre Nuage d’apps.education.fr. Le dépôt temporaire, qui donne un QR code à tout le monde, ne garde rien sur les personnes : seulement le fichier, effacé tout seul au bout de trente jours. Vos documents sont lus dans le navigateur : seul leur texte part vers l’IA intégrée, ILaaS, l’IA publique de l’enseignement supérieur et de la recherche. Avec votre propre IA, rien ne part de Papillote : c’est vous qui copiez le prompt. Une règle à rappeler : aucune donnée personnelle d’élève dans les activités.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Tout commence par les ingrédients. Un sujet suffit, par exemple « le cycle de l’eau ». Mais on obtient souvent mieux en donnant ses propres documents : un PDF, un document Word, une présentation, une photo d’un document, que Papillote lit même quand c’est une image, ou le lien d’une vidéo des Tubes, dont la transcription est récupérée. Tout est lu dans votre navigateur. Une jauge indique la place occupée dans ce que l’IA peut lire.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recette dit pour qui, combien de temps et avec quels exercices. On choisit le public, du cycle 2 à l’université ou la formation d’adultes, la discipline et la langue de l’activité. Pour un public scolaire, une phrase annonce aussitôt que l’IA s’appuiera sur le programme officiel : ici, physique-chimie au cycle 3. La durée, de cinq à quarante-cinq minutes, donne le nombre de chapitres. On coche les types d’exercices voulus parmi six. Un volet « Affiner » permet de régler le nombre de questions, le ton, et d’ajouter ses consignes pour 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Nouveauté de la version 1.0 : pour un public scolaire, du cycle 2 au lycée, et une discipline, Papillote cherche lui-même les extraits du programme officiel qui correspondent au sujet, et les donne à l’IA. Il n’y a rien à cocher. Les extraits fixent le niveau attendu, les objectifs et le vocabulaire. Sous le plan, la mention « Appuyé sur le programme officiel » dit quelles parties ont servi, et l’on peut lire chaque extrait. Ce sont les textes publiés par le ministère, au Bulletin officiel et sur Éduscol. Le lycée professionnel n’est pas encore couvert, ni le français, les langues et l’EPS au lycée.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Reste à choisir qui rédige. Par défaut, l’IA intégrée : ILaaS, automatique, rien à copier ; elle propose un plan, puis rédige les chapitres un par un. Ou bien votre propre IA, par copier-coller : Papillote prépare un seul prompt pour toute l’activité ; vous le collez dans l’IA de votre choix, ChatGPT, Le Chat ou Claude, qui rend toute l’activité dans un seul bloc. Vous copiez ce bloc, vous le collez dans Papillote, qui le vérifie aussitôt. Si la réponse est coupée, un message « Continue » fait écrire la suite. Avec votre propre IA, choisissez votre service avec prudence : il reçoit le texte de vos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Avec l’IA intégrée, la petite flèche des boutons « Proposer un plan » et « C’est parti » ouvre la liste des modèles d’ILaaS. Gemma 4, de Google, est rapide et léger : du chocolat au lait, pour une notion courte. Qwen 3.8 est plus riche et plus nuancé : du praliné. Mistral Small 4, de Mistral AI, est le choix par défaut : du chocolat noir, puissant et soigné, pour les activités longues ou ambitieuses, avec un peu plus d’attente. Le choix vaut pour toute la création et reste retenu. Si le modèle choisi ne répond pas, un autre prend le relais.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Avec l’IA intégrée, le plan arrive en quelques secondes : un titre, une présentation, des chapitres et leurs écrans, chaque question reliée à l’écran qu’elle vérifie. Tout se modifie : renommer un chapitre, le déplacer, le retirer, en ajouter un. Rien n’est rédigé tant que vous n’avez pas cliqué sur « C’est parti ». L’activité s’ouvre alors dans l’atelier, et les chapitres s’écrivent sous vos yeux ; on peut relire le premier pendant que le suivant se rédige.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Voici l’atelier, où l’on passe le plus de temps. À gauche, le plan : les chapitres et leurs écrans, qu’on réordonne en les faisant glisser. Au centre, l’écran choisi, avec un éditeur de texte complet : mise en forme, images, liens, formules. À droite, le téléphone montre l’activité exactement comme les élèves la verront. Tout est enregistré à mesure ; on peut annuler, rétablir, et revenir à une version précédente. L’atelier marche aussi sans IA : on peut tout créer à la main.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exercices sont ceux du format ePoc : choix unique, choix multiples, vrai ou faux en faisant glisser des cartes, remise en ordre, glisser des éléments dans des catégories, et liste déroulante. Pour chacun, on écrit l’énoncé, les réponses, la ou les bonnes réponses, un retour par réponse et une explication. Les badges récompensent les chapitres terminés, et une attestation peut être délivrée selon les badges ou le score. Un panneau « À vérifier » signale ce qui manque avant de partager.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 un écran, le panneau « Retravailler avec l’IA » propose de reformuler un texte, de le simplifier pour un niveau, d’ajouter un exemple ou une question ; sur une question, de la reformuler ou de proposer trois distracteurs. L’IA fait une proposition : on compare l’avant et l’après, puis on accepte ou on refuse. Une proposition acceptée s’annule comme n’importe quelle modification. Là aussi, on peut choisir l’IA intégrée ou la sienne.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bouton « Aperçu » ouvre l’activité dans le vrai lecteur ePoc d’Inria, le même que dans l’application. On la parcourt comme un élève : les écrans, les exercices, les badges. C’est le meilleur moyen de vérifier une activité avant de la donner. Aucune installation n’est nécessaire, tout se passe dans le navigateur.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bouton « Partager », en bas à droite de l’atelier, rassemble les sorties. Le fichier .epoc s’ouvre dans l’application ePoc. La tuile « Sur les téléphones » donne le QR code que les élèves scannent, avec un mode d’emploi imprimable. Pour Éléa ou Moodle, la sauvegarde .mbz se restaure dans le parcours : l’activité arrive déjà réglée, note sur 100 et achèvement, et le score remonte après chaque évaluation. Le paquet SCORM seul reste proposé. La page web se dépose sur n’importe quel site. Enfin, on peut publier l’activité dans la bibliothèque, pour les collègues. Papillote vérifie l’activité avant chaque partage. Les mêmes tuiles se retrouvent sous chaque activité de la bibliothèque et sous chaque modèle.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le QR code, l’activité doit être en ligne. Trois façons s’offrent à vous. Le dépôt temporaire, pour tout le monde : un lien privé, non listé, effacé tout seul au bout de trente jours, et rien n’est gardé sur les personnes. Le lien de votre Nuage, pour les personnels de l’Éducation nationale : il suit vos enregistrements. Ou l’adresse de la bibliothèque, si l’activité y est publiée. Le QR code s’affiche aussitôt, avec deux lignes d’explication : installer l’application ePoc, puis « Ajouter depuis un QR Code ». Sur un téléphone, le bouton « Ajouter à l’application ePoc » vient en premier : un seul geste. Et chaque carte de la bibliothèque et des modèles a son bouton QR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 Nuage est réservé aux personnels de l’Éducation nationale, qui ont un Nuage sur apps.education.fr. Vos activités restent dans votre navigateur ; pour les retrouver sur un autre ordinateur, connectez votre Nuage : elles y sont rangées dans un dossier Papillote et tenues à jour à chaque enregistrement. C’est facultatif. Depuis Mon Nuage, on rouvre une activité, on l’aperçoit, on la télécharge ; on y retrouve aussi ses publications dans la bibliothèque. Dans « Partager », le lien de votre Nuage donne un QR code durable, qui suit vos modifications.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bibliothèque permet de publier ses activités pour les collègues, et de reprendre les leurs. On publie depuis « Partager » : l’activité paraît sous le nom que l’on choisit, ou sous un pseudonyme, et l’on en reste responsable, ce que l’on confirme en cochant quatre cases. Avant d’apparaître, elle est relue : une vérification automatique, puis une validation humaine. Un code de gestion permet de suivre la relecture et de retirer l’activité. Tout le monde peut signaler un problème. Les activités publiées sont sous licence libre. Dans la bibliothèque, un clic sur une carte ouvre l’aperçu, et son bouton QR code envoie l’activité sur un téléphone.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Cinq réflexes à transmettre. Relire avant de diffuser : l’IA peut se tromper sur un fait, une réponse ou une consigne, et l’enseignant reste l’auteur. Aucune donnée personnelle d’élève, ni nom ni photo. Avec sa propre IA, choisir son service avec prudence, puisqu’il reçoit le texte des sources. Essayer l’activité dans l’aperçu avant de la donner. Et respecter les droits des images et des textes que l’on intègre.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proposition de déroulé pour une séance d’établissement. Cinq minutes pour la vidéo de présentation, qui dure environ quatre minutes, et poser le décor. Dix minutes de démonstration en direct, sur un sujet de la discipline du groupe. Vingt minutes d’atelier, où chacun crée une activité pour sa classe, la relit et l’essaie dans l’aperçu. Puis dix minutes de partage : chacun envoie son activité sur son téléphone par le dépôt temporaire et son QR code, et ceux qui le souhaitent la publient dans la bibliothèque.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aller plus loin : Papillote s’ouvre à l’adresse papillote.forge.apps.education.fr. La page « Découvrir Papillote » rassemble la vidéo, ce diaporama et les ressources pour former. Le guide intégré répond aux questions pas à pas. Le code source est sur la Forge des communs numériques éducatifs. Et le site officiel d’ePoc, d’Inria, présente le format et l’application.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conclure : Papillote s’ouvre à l’adresse papillote.forge.apps.education.fr, gratuitement et sans compte. Invitez chacun à créer une activité pour sa propre classe, à la relire, à l’essayer dans l’aperçu, puis à l’envoyer sur son téléphone par QR code. Ce support correspond à Papillote 1.1.0, dans sa version du 28 octobre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papillote.forge.apps.education.fr/" TargetMode="External"/><Relationship Id="rId1" Type="http://schemas.openxmlformats.org/officeDocument/2006/relationships/image" Target="../media/image-1-1.png"/><Relationship Id="rId3" Type="http://schemas.openxmlformats.org/officeDocument/2006/relationships/image" Target="../media/image-1-2.jp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4" Type="http://schemas.openxmlformats.org/officeDocument/2006/relationships/hyperlink" Target="https://epoc.inria.fr/" TargetMode="External"/><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jp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image" Target="../media/image-18-2.jp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slideLayout" Target="../slideLayouts/slideLayout1.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2" Type="http://schemas.openxmlformats.org/officeDocument/2006/relationships/hyperlink" Target="https://papillote.forge.apps.education.fr/" TargetMode="External"/><Relationship Id="rId4" Type="http://schemas.openxmlformats.org/officeDocument/2006/relationships/hyperlink" Target="https://papillote.forge.apps.education.fr/decouvrir/" TargetMode="External"/><Relationship Id="rId6" Type="http://schemas.openxmlformats.org/officeDocument/2006/relationships/hyperlink" Target="https://papillote.forge.apps.education.fr/#guide" TargetMode="External"/><Relationship Id="rId8" Type="http://schemas.openxmlformats.org/officeDocument/2006/relationships/hyperlink" Target="https://papillote.forge.apps.education.fr/#bibliotheque" TargetMode="External"/><Relationship Id="rId10" Type="http://schemas.openxmlformats.org/officeDocument/2006/relationships/hyperlink" Target="https://forge.apps.education.fr/papillote/papillote.forge.apps.education.fr" TargetMode="External"/><Relationship Id="rId12" Type="http://schemas.openxmlformats.org/officeDocument/2006/relationships/hyperlink" Target="https://epoc.inria.fr/" TargetMode="External"/><Relationship Id="rId1" Type="http://schemas.openxmlformats.org/officeDocument/2006/relationships/image" Target="../media/image-23-1.png"/><Relationship Id="rId3" Type="http://schemas.openxmlformats.org/officeDocument/2006/relationships/image" Target="../media/image-23-2.png"/><Relationship Id="rId5" Type="http://schemas.openxmlformats.org/officeDocument/2006/relationships/image" Target="../media/image-23-3.png"/><Relationship Id="rId7" Type="http://schemas.openxmlformats.org/officeDocument/2006/relationships/image" Target="../media/image-23-4.png"/><Relationship Id="rId9" Type="http://schemas.openxmlformats.org/officeDocument/2006/relationships/image" Target="../media/image-23-5.png"/><Relationship Id="rId11" Type="http://schemas.openxmlformats.org/officeDocument/2006/relationships/image" Target="../media/image-23-6.png"/><Relationship Id="rId13" Type="http://schemas.openxmlformats.org/officeDocument/2006/relationships/slideLayout" Target="../slideLayouts/slideLayout1.xml"/><Relationship Id="rId1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hyperlink" Target="https://papillote.forge.apps.education.fr/" TargetMode="External"/><Relationship Id="rId1" Type="http://schemas.openxmlformats.org/officeDocument/2006/relationships/image" Target="../media/image-24-1.png"/><Relationship Id="rId2" Type="http://schemas.openxmlformats.org/officeDocument/2006/relationships/image" Target="../media/image-24-2.png"/><Relationship Id="rId4" Type="http://schemas.openxmlformats.org/officeDocument/2006/relationships/slideLayout" Target="../slideLayouts/slideLayout1.xml"/><Relationship Id="rId5"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var/folders/b7/tkzbyvzx72qcg9wb0t1jybvm0000gn/T/papillote-diaporama-w8hXQG/logo.png">    </p:cNvPr>
          <p:cNvPicPr>
            <a:picLocks noChangeAspect="1"/>
          </p:cNvPicPr>
          <p:nvPr/>
        </p:nvPicPr>
        <p:blipFill>
          <a:blip r:embed="rId1"/>
          <a:stretch>
            <a:fillRect/>
          </a:stretch>
        </p:blipFill>
        <p:spPr>
          <a:xfrm>
            <a:off x="777240" y="1005840"/>
            <a:ext cx="1051560" cy="1051560"/>
          </a:xfrm>
          <a:prstGeom prst="rect">
            <a:avLst/>
          </a:prstGeom>
        </p:spPr>
      </p:pic>
      <p:sp>
        <p:nvSpPr>
          <p:cNvPr id="3" name="Text 0"/>
          <p:cNvSpPr txBox="1"/>
          <p:nvPr/>
        </p:nvSpPr>
        <p:spPr>
          <a:xfrm>
            <a:off x="777240" y="2240280"/>
            <a:ext cx="5120640" cy="868680"/>
          </a:xfrm>
          <a:prstGeom prst="rect">
            <a:avLst/>
          </a:prstGeom>
          <a:noFill/>
          <a:ln/>
        </p:spPr>
        <p:txBody>
          <a:bodyPr wrap="square" lIns="0" tIns="0" rIns="0" bIns="0" rtlCol="0" anchor="t"/>
          <a:lstStyle/>
          <a:p>
            <a:pPr indent="0" marL="0">
              <a:buNone/>
            </a:pPr>
            <a:r>
              <a:rPr lang="en-US" sz="5400" b="1" dirty="0">
                <a:solidFill>
                  <a:srgbClr val="232845"/>
                </a:solidFill>
                <a:latin typeface="Georgia" pitchFamily="34" charset="0"/>
                <a:ea typeface="Georgia" pitchFamily="34" charset="-122"/>
                <a:cs typeface="Georgia" pitchFamily="34" charset="-120"/>
              </a:rPr>
              <a:t>Papillote</a:t>
            </a:r>
            <a:endParaRPr lang="en-US" sz="5400" dirty="0"/>
          </a:p>
        </p:txBody>
      </p:sp>
      <p:sp>
        <p:nvSpPr>
          <p:cNvPr id="4" name="Text 1"/>
          <p:cNvSpPr txBox="1"/>
          <p:nvPr/>
        </p:nvSpPr>
        <p:spPr>
          <a:xfrm>
            <a:off x="777240" y="3154680"/>
            <a:ext cx="4937760" cy="1143000"/>
          </a:xfrm>
          <a:prstGeom prst="rect">
            <a:avLst/>
          </a:prstGeom>
          <a:noFill/>
          <a:ln/>
        </p:spPr>
        <p:txBody>
          <a:bodyPr wrap="square" lIns="0" tIns="0" rIns="0" bIns="0" rtlCol="0" anchor="t"/>
          <a:lstStyle/>
          <a:p>
            <a:pPr indent="0" marL="0">
              <a:lnSpc>
                <a:spcPct val="110000"/>
              </a:lnSpc>
              <a:buNone/>
            </a:pPr>
            <a:r>
              <a:rPr lang="en-US" sz="2100" dirty="0">
                <a:solidFill>
                  <a:srgbClr val="5A6080"/>
                </a:solidFill>
                <a:latin typeface="Arial" pitchFamily="34" charset="0"/>
                <a:ea typeface="Arial" pitchFamily="34" charset="-122"/>
                <a:cs typeface="Arial" pitchFamily="34" charset="-120"/>
              </a:rPr>
              <a:t>Créer des activités ePoc pour le téléphone, avec l’IA, et les partager</a:t>
            </a:r>
            <a:endParaRPr lang="en-US" sz="2100" dirty="0"/>
          </a:p>
        </p:txBody>
      </p:sp>
      <p:sp>
        <p:nvSpPr>
          <p:cNvPr id="5" name="Text 2"/>
          <p:cNvSpPr txBox="1"/>
          <p:nvPr/>
        </p:nvSpPr>
        <p:spPr>
          <a:xfrm>
            <a:off x="777240" y="4572000"/>
            <a:ext cx="4937760" cy="320040"/>
          </a:xfrm>
          <a:prstGeom prst="rect">
            <a:avLst/>
          </a:prstGeom>
          <a:noFill/>
          <a:ln/>
        </p:spPr>
        <p:txBody>
          <a:bodyPr wrap="square" lIns="0" tIns="0" rIns="0" bIns="0" rtlCol="0" anchor="t"/>
          <a:lstStyle/>
          <a:p>
            <a:pPr indent="0" marL="0">
              <a:buNone/>
            </a:pPr>
            <a:r>
              <a:rPr lang="en-US" sz="1600" b="1" u="sng" dirty="0">
                <a:solidFill>
                  <a:srgbClr val="0B7190"/>
                </a:solidFill>
                <a:latin typeface="Arial" pitchFamily="34" charset="0"/>
                <a:ea typeface="Arial" pitchFamily="34" charset="-122"/>
                <a:cs typeface="Arial" pitchFamily="34" charset="-120"/>
                <a:hlinkClick r:id="rId2" invalidUrl="" action="" tgtFrame="" tooltip="https://papillote.forge.apps.education.fr/" history="1" highlightClick="0" endSnd="0">
                  <a:extLst>
                    <a:ext uri="{A12FA001-AC4F-418D-AE19-62706E023703}">
                      <ahyp:hlinkClr xmlns:ahyp="http://schemas.microsoft.com/office/drawing/2018/hyperlinkcolor" val="tx"/>
                    </a:ext>
                  </a:extLst>
                </a:hlinkClick>
              </a:rPr>
              <a:t>papillote.forge.apps.education.fr</a:t>
            </a:r>
            <a:endParaRPr lang="en-US" sz="1600" dirty="0"/>
          </a:p>
        </p:txBody>
      </p:sp>
      <p:sp>
        <p:nvSpPr>
          <p:cNvPr id="6" name="Text 3"/>
          <p:cNvSpPr txBox="1"/>
          <p:nvPr/>
        </p:nvSpPr>
        <p:spPr>
          <a:xfrm>
            <a:off x="777240" y="5029200"/>
            <a:ext cx="5120640" cy="274320"/>
          </a:xfrm>
          <a:prstGeom prst="rect">
            <a:avLst/>
          </a:prstGeom>
          <a:noFill/>
          <a:ln/>
        </p:spPr>
        <p:txBody>
          <a:bodyPr wrap="square" lIns="0" tIns="0" rIns="0" bIns="0" rtlCol="0" anchor="t"/>
          <a:lstStyle/>
          <a:p>
            <a:pPr indent="0" marL="0">
              <a:buNone/>
            </a:pPr>
            <a:r>
              <a:rPr lang="en-US" sz="1200" dirty="0">
                <a:solidFill>
                  <a:srgbClr val="7A7F99"/>
                </a:solidFill>
                <a:latin typeface="Arial" pitchFamily="34" charset="0"/>
                <a:ea typeface="Arial" pitchFamily="34" charset="-122"/>
                <a:cs typeface="Arial" pitchFamily="34" charset="-120"/>
              </a:rPr>
              <a:t>Support de présentation · Papillote 1.1.0 · 28 octobre 2026</a:t>
            </a:r>
            <a:endParaRPr lang="en-US" sz="1200" dirty="0"/>
          </a:p>
        </p:txBody>
      </p:sp>
      <p:sp>
        <p:nvSpPr>
          <p:cNvPr id="7" name="Shape 4"/>
          <p:cNvSpPr/>
          <p:nvPr/>
        </p:nvSpPr>
        <p:spPr>
          <a:xfrm>
            <a:off x="6053328" y="1252728"/>
            <a:ext cx="5724144" cy="3632454"/>
          </a:xfrm>
          <a:prstGeom prst="roundRect">
            <a:avLst>
              <a:gd name="adj" fmla="val 3021"/>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pic>
        <p:nvPicPr>
          <p:cNvPr id="8" name="Image 1" descr="L’accueil de Papillote">    </p:cNvPr>
          <p:cNvPicPr>
            <a:picLocks noChangeAspect="1"/>
          </p:cNvPicPr>
          <p:nvPr/>
        </p:nvPicPr>
        <p:blipFill>
          <a:blip r:embed="rId3"/>
          <a:stretch>
            <a:fillRect/>
          </a:stretch>
        </p:blipFill>
        <p:spPr>
          <a:xfrm>
            <a:off x="6126480" y="1325880"/>
            <a:ext cx="5577840" cy="34861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ePoc, un format de l’Inria</a:t>
            </a:r>
            <a:endParaRPr lang="en-US" sz="3000" dirty="0"/>
          </a:p>
        </p:txBody>
      </p:sp>
      <p:sp>
        <p:nvSpPr>
          <p:cNvPr id="3" name="Shape 1"/>
          <p:cNvSpPr/>
          <p:nvPr/>
        </p:nvSpPr>
        <p:spPr>
          <a:xfrm>
            <a:off x="548640" y="1783080"/>
            <a:ext cx="3515258" cy="2377440"/>
          </a:xfrm>
          <a:prstGeom prst="roundRect">
            <a:avLst>
              <a:gd name="adj" fmla="val 6154"/>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4" name="Shape 2"/>
          <p:cNvSpPr/>
          <p:nvPr/>
        </p:nvSpPr>
        <p:spPr>
          <a:xfrm>
            <a:off x="804672" y="2039112"/>
            <a:ext cx="512064" cy="512064"/>
          </a:xfrm>
          <a:prstGeom prst="roundRect">
            <a:avLst>
              <a:gd name="adj" fmla="val 30000"/>
            </a:avLst>
          </a:prstGeom>
          <a:solidFill>
            <a:srgbClr val="EEE6FC"/>
          </a:solidFill>
          <a:ln/>
        </p:spPr>
      </p:sp>
      <p:pic>
        <p:nvPicPr>
          <p:cNvPr id="5" name="Image 0" descr="/var/folders/b7/tkzbyvzx72qcg9wb0t1jybvm0000gn/T/papillote-diaporama-w8hXQG/icone-3.png">    </p:cNvPr>
          <p:cNvPicPr>
            <a:picLocks noChangeAspect="1"/>
          </p:cNvPicPr>
          <p:nvPr/>
        </p:nvPicPr>
        <p:blipFill>
          <a:blip r:embed="rId1"/>
          <a:stretch>
            <a:fillRect/>
          </a:stretch>
        </p:blipFill>
        <p:spPr>
          <a:xfrm>
            <a:off x="907085" y="2141525"/>
            <a:ext cx="307238" cy="307238"/>
          </a:xfrm>
          <a:prstGeom prst="rect">
            <a:avLst/>
          </a:prstGeom>
        </p:spPr>
      </p:pic>
      <p:sp>
        <p:nvSpPr>
          <p:cNvPr id="6" name="Text 3"/>
          <p:cNvSpPr txBox="1"/>
          <p:nvPr/>
        </p:nvSpPr>
        <p:spPr>
          <a:xfrm>
            <a:off x="804672" y="2679192"/>
            <a:ext cx="3003194"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Un format ouvert</a:t>
            </a:r>
            <a:endParaRPr lang="en-US" sz="1700" dirty="0"/>
          </a:p>
        </p:txBody>
      </p:sp>
      <p:sp>
        <p:nvSpPr>
          <p:cNvPr id="7" name="Text 4"/>
          <p:cNvSpPr txBox="1"/>
          <p:nvPr/>
        </p:nvSpPr>
        <p:spPr>
          <a:xfrm>
            <a:off x="804672" y="3081528"/>
            <a:ext cx="3003194" cy="96012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ePoc (Electronic Pocket Open Course) est conçu par l’Inria Learning Lab : chapitres courts, écrans, exercices, badges.</a:t>
            </a:r>
            <a:endParaRPr lang="en-US" sz="1300" dirty="0"/>
          </a:p>
        </p:txBody>
      </p:sp>
      <p:sp>
        <p:nvSpPr>
          <p:cNvPr id="8" name="Shape 5"/>
          <p:cNvSpPr/>
          <p:nvPr/>
        </p:nvSpPr>
        <p:spPr>
          <a:xfrm>
            <a:off x="4338218" y="1783080"/>
            <a:ext cx="3515258" cy="2377440"/>
          </a:xfrm>
          <a:prstGeom prst="roundRect">
            <a:avLst>
              <a:gd name="adj" fmla="val 6154"/>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9" name="Shape 6"/>
          <p:cNvSpPr/>
          <p:nvPr/>
        </p:nvSpPr>
        <p:spPr>
          <a:xfrm>
            <a:off x="4594250" y="2039112"/>
            <a:ext cx="512064" cy="512064"/>
          </a:xfrm>
          <a:prstGeom prst="roundRect">
            <a:avLst>
              <a:gd name="adj" fmla="val 30000"/>
            </a:avLst>
          </a:prstGeom>
          <a:solidFill>
            <a:srgbClr val="DCF1F7"/>
          </a:solidFill>
          <a:ln/>
        </p:spPr>
      </p:sp>
      <p:pic>
        <p:nvPicPr>
          <p:cNvPr id="10" name="Image 1" descr="/var/folders/b7/tkzbyvzx72qcg9wb0t1jybvm0000gn/T/papillote-diaporama-w8hXQG/icone-2.png">    </p:cNvPr>
          <p:cNvPicPr>
            <a:picLocks noChangeAspect="1"/>
          </p:cNvPicPr>
          <p:nvPr/>
        </p:nvPicPr>
        <p:blipFill>
          <a:blip r:embed="rId2"/>
          <a:stretch>
            <a:fillRect/>
          </a:stretch>
        </p:blipFill>
        <p:spPr>
          <a:xfrm>
            <a:off x="4696663" y="2141525"/>
            <a:ext cx="307238" cy="307238"/>
          </a:xfrm>
          <a:prstGeom prst="rect">
            <a:avLst/>
          </a:prstGeom>
        </p:spPr>
      </p:pic>
      <p:sp>
        <p:nvSpPr>
          <p:cNvPr id="11" name="Text 7"/>
          <p:cNvSpPr txBox="1"/>
          <p:nvPr/>
        </p:nvSpPr>
        <p:spPr>
          <a:xfrm>
            <a:off x="4594250" y="2679192"/>
            <a:ext cx="3003194"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L’application ePoc</a:t>
            </a:r>
            <a:endParaRPr lang="en-US" sz="1700" dirty="0"/>
          </a:p>
        </p:txBody>
      </p:sp>
      <p:sp>
        <p:nvSpPr>
          <p:cNvPr id="12" name="Text 8"/>
          <p:cNvSpPr txBox="1"/>
          <p:nvPr/>
        </p:nvSpPr>
        <p:spPr>
          <a:xfrm>
            <a:off x="4594250" y="3081528"/>
            <a:ext cx="3003194" cy="96012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Libre et gratuite, d’Inria, sur Android et iPhone. Les élèves y suivent les activités, même hors ligne.</a:t>
            </a:r>
            <a:endParaRPr lang="en-US" sz="1300" dirty="0"/>
          </a:p>
        </p:txBody>
      </p:sp>
      <p:sp>
        <p:nvSpPr>
          <p:cNvPr id="13" name="Shape 9"/>
          <p:cNvSpPr/>
          <p:nvPr/>
        </p:nvSpPr>
        <p:spPr>
          <a:xfrm>
            <a:off x="8127797" y="1783080"/>
            <a:ext cx="3515258" cy="2377440"/>
          </a:xfrm>
          <a:prstGeom prst="roundRect">
            <a:avLst>
              <a:gd name="adj" fmla="val 6154"/>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14" name="Shape 10"/>
          <p:cNvSpPr/>
          <p:nvPr/>
        </p:nvSpPr>
        <p:spPr>
          <a:xfrm>
            <a:off x="8383829" y="2039112"/>
            <a:ext cx="512064" cy="512064"/>
          </a:xfrm>
          <a:prstGeom prst="roundRect">
            <a:avLst>
              <a:gd name="adj" fmla="val 30000"/>
            </a:avLst>
          </a:prstGeom>
          <a:solidFill>
            <a:srgbClr val="DBF3E7"/>
          </a:solidFill>
          <a:ln/>
        </p:spPr>
      </p:sp>
      <p:pic>
        <p:nvPicPr>
          <p:cNvPr id="15" name="Image 2" descr="/var/folders/b7/tkzbyvzx72qcg9wb0t1jybvm0000gn/T/papillote-diaporama-w8hXQG/icone-1.png">    </p:cNvPr>
          <p:cNvPicPr>
            <a:picLocks noChangeAspect="1"/>
          </p:cNvPicPr>
          <p:nvPr/>
        </p:nvPicPr>
        <p:blipFill>
          <a:blip r:embed="rId3"/>
          <a:stretch>
            <a:fillRect/>
          </a:stretch>
        </p:blipFill>
        <p:spPr>
          <a:xfrm>
            <a:off x="8486242" y="2141525"/>
            <a:ext cx="307238" cy="307238"/>
          </a:xfrm>
          <a:prstGeom prst="rect">
            <a:avLst/>
          </a:prstGeom>
        </p:spPr>
      </p:pic>
      <p:sp>
        <p:nvSpPr>
          <p:cNvPr id="16" name="Text 11"/>
          <p:cNvSpPr txBox="1"/>
          <p:nvPr/>
        </p:nvSpPr>
        <p:spPr>
          <a:xfrm>
            <a:off x="8383829" y="2679192"/>
            <a:ext cx="3003194"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Compatible, indépendant</a:t>
            </a:r>
            <a:endParaRPr lang="en-US" sz="1700" dirty="0"/>
          </a:p>
        </p:txBody>
      </p:sp>
      <p:sp>
        <p:nvSpPr>
          <p:cNvPr id="17" name="Text 12"/>
          <p:cNvSpPr txBox="1"/>
          <p:nvPr/>
        </p:nvSpPr>
        <p:spPr>
          <a:xfrm>
            <a:off x="8383829" y="3081528"/>
            <a:ext cx="3003194" cy="96012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Papillote utilise le lecteur ePoc d’Inria (© Inria, CeCILL-B). Ce n’est pas un outil officiel d’Inria.</a:t>
            </a:r>
            <a:endParaRPr lang="en-US" sz="1300" dirty="0"/>
          </a:p>
        </p:txBody>
      </p:sp>
      <p:sp>
        <p:nvSpPr>
          <p:cNvPr id="18" name="Text 13"/>
          <p:cNvSpPr txBox="1"/>
          <p:nvPr/>
        </p:nvSpPr>
        <p:spPr>
          <a:xfrm>
            <a:off x="548640" y="4754880"/>
            <a:ext cx="11094415" cy="365760"/>
          </a:xfrm>
          <a:prstGeom prst="rect">
            <a:avLst/>
          </a:prstGeom>
          <a:noFill/>
          <a:ln/>
        </p:spPr>
        <p:txBody>
          <a:bodyPr wrap="square" lIns="0" tIns="0" rIns="0" bIns="0" rtlCol="0" anchor="t"/>
          <a:lstStyle/>
          <a:p>
            <a:pPr indent="0" marL="0">
              <a:buNone/>
            </a:pPr>
            <a:r>
              <a:rPr lang="en-US" sz="1500" b="1" u="sng" dirty="0">
                <a:solidFill>
                  <a:srgbClr val="0B7190"/>
                </a:solidFill>
                <a:latin typeface="Arial" pitchFamily="34" charset="0"/>
                <a:ea typeface="Arial" pitchFamily="34" charset="-122"/>
                <a:cs typeface="Arial" pitchFamily="34" charset="-120"/>
                <a:hlinkClick r:id="rId4" invalidUrl="" action="" tgtFrame="" tooltip="https://epoc.inria.fr/" history="1" highlightClick="0" endSnd="0">
                  <a:extLst>
                    <a:ext uri="{A12FA001-AC4F-418D-AE19-62706E023703}">
                      <ahyp:hlinkClr xmlns:ahyp="http://schemas.microsoft.com/office/drawing/2018/hyperlinkcolor" val="tx"/>
                    </a:ext>
                  </a:extLst>
                </a:hlinkClick>
              </a:rPr>
              <a:t>epoc.inria.fr</a:t>
            </a:r>
            <a:pPr indent="0" marL="0">
              <a:buNone/>
            </a:pPr>
            <a:r>
              <a:rPr lang="en-US" sz="1500" dirty="0">
                <a:solidFill>
                  <a:srgbClr val="5A6080"/>
                </a:solidFill>
                <a:latin typeface="Arial" pitchFamily="34" charset="0"/>
                <a:ea typeface="Arial" pitchFamily="34" charset="-122"/>
                <a:cs typeface="Arial" pitchFamily="34" charset="-120"/>
              </a:rPr>
              <a:t> · le site officiel d’ePoc</a:t>
            </a:r>
            <a:endParaRPr lang="en-US" sz="1500" dirty="0"/>
          </a:p>
        </p:txBody>
      </p:sp>
      <p:sp>
        <p:nvSpPr>
          <p:cNvPr id="19" name="Text 14"/>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20" name="Text 15"/>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2 / 24</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Papillote en bref</a:t>
            </a:r>
            <a:endParaRPr lang="en-US" sz="3000" dirty="0"/>
          </a:p>
        </p:txBody>
      </p:sp>
      <p:sp>
        <p:nvSpPr>
          <p:cNvPr id="3" name="Shape 1"/>
          <p:cNvSpPr/>
          <p:nvPr/>
        </p:nvSpPr>
        <p:spPr>
          <a:xfrm>
            <a:off x="548640" y="1783080"/>
            <a:ext cx="3515258" cy="1874520"/>
          </a:xfrm>
          <a:prstGeom prst="roundRect">
            <a:avLst>
              <a:gd name="adj" fmla="val 7805"/>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4" name="Shape 2"/>
          <p:cNvSpPr/>
          <p:nvPr/>
        </p:nvSpPr>
        <p:spPr>
          <a:xfrm>
            <a:off x="804672" y="2039112"/>
            <a:ext cx="512064" cy="512064"/>
          </a:xfrm>
          <a:prstGeom prst="roundRect">
            <a:avLst>
              <a:gd name="adj" fmla="val 30000"/>
            </a:avLst>
          </a:prstGeom>
          <a:solidFill>
            <a:srgbClr val="FDE4EC"/>
          </a:solidFill>
          <a:ln/>
        </p:spPr>
      </p:sp>
      <p:pic>
        <p:nvPicPr>
          <p:cNvPr id="5" name="Image 0" descr="/var/folders/b7/tkzbyvzx72qcg9wb0t1jybvm0000gn/T/papillote-diaporama-w8hXQG/icone-0.png">    </p:cNvPr>
          <p:cNvPicPr>
            <a:picLocks noChangeAspect="1"/>
          </p:cNvPicPr>
          <p:nvPr/>
        </p:nvPicPr>
        <p:blipFill>
          <a:blip r:embed="rId1"/>
          <a:stretch>
            <a:fillRect/>
          </a:stretch>
        </p:blipFill>
        <p:spPr>
          <a:xfrm>
            <a:off x="907085" y="2141525"/>
            <a:ext cx="307238" cy="307238"/>
          </a:xfrm>
          <a:prstGeom prst="rect">
            <a:avLst/>
          </a:prstGeom>
        </p:spPr>
      </p:pic>
      <p:sp>
        <p:nvSpPr>
          <p:cNvPr id="6" name="Text 3"/>
          <p:cNvSpPr txBox="1"/>
          <p:nvPr/>
        </p:nvSpPr>
        <p:spPr>
          <a:xfrm>
            <a:off x="804672" y="2679192"/>
            <a:ext cx="3003194"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Créer avec l’IA</a:t>
            </a:r>
            <a:endParaRPr lang="en-US" sz="1700" dirty="0"/>
          </a:p>
        </p:txBody>
      </p:sp>
      <p:sp>
        <p:nvSpPr>
          <p:cNvPr id="7" name="Text 4"/>
          <p:cNvSpPr txBox="1"/>
          <p:nvPr/>
        </p:nvSpPr>
        <p:spPr>
          <a:xfrm>
            <a:off x="804672" y="3081528"/>
            <a:ext cx="3003194" cy="45720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L’IA intégrée, ou la vôtre par copier-coller.</a:t>
            </a:r>
            <a:endParaRPr lang="en-US" sz="1300" dirty="0"/>
          </a:p>
        </p:txBody>
      </p:sp>
      <p:sp>
        <p:nvSpPr>
          <p:cNvPr id="8" name="Shape 5"/>
          <p:cNvSpPr/>
          <p:nvPr/>
        </p:nvSpPr>
        <p:spPr>
          <a:xfrm>
            <a:off x="4338218" y="1783080"/>
            <a:ext cx="3515258" cy="1874520"/>
          </a:xfrm>
          <a:prstGeom prst="roundRect">
            <a:avLst>
              <a:gd name="adj" fmla="val 7805"/>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9" name="Shape 6"/>
          <p:cNvSpPr/>
          <p:nvPr/>
        </p:nvSpPr>
        <p:spPr>
          <a:xfrm>
            <a:off x="4594250" y="2039112"/>
            <a:ext cx="512064" cy="512064"/>
          </a:xfrm>
          <a:prstGeom prst="roundRect">
            <a:avLst>
              <a:gd name="adj" fmla="val 30000"/>
            </a:avLst>
          </a:prstGeom>
          <a:solidFill>
            <a:srgbClr val="FFF0D4"/>
          </a:solidFill>
          <a:ln/>
        </p:spPr>
      </p:sp>
      <p:pic>
        <p:nvPicPr>
          <p:cNvPr id="10" name="Image 1" descr="/var/folders/b7/tkzbyvzx72qcg9wb0t1jybvm0000gn/T/papillote-diaporama-w8hXQG/icone-8.png">    </p:cNvPr>
          <p:cNvPicPr>
            <a:picLocks noChangeAspect="1"/>
          </p:cNvPicPr>
          <p:nvPr/>
        </p:nvPicPr>
        <p:blipFill>
          <a:blip r:embed="rId2"/>
          <a:stretch>
            <a:fillRect/>
          </a:stretch>
        </p:blipFill>
        <p:spPr>
          <a:xfrm>
            <a:off x="4696663" y="2141525"/>
            <a:ext cx="307238" cy="307238"/>
          </a:xfrm>
          <a:prstGeom prst="rect">
            <a:avLst/>
          </a:prstGeom>
        </p:spPr>
      </p:pic>
      <p:sp>
        <p:nvSpPr>
          <p:cNvPr id="11" name="Text 7"/>
          <p:cNvSpPr txBox="1"/>
          <p:nvPr/>
        </p:nvSpPr>
        <p:spPr>
          <a:xfrm>
            <a:off x="4594250" y="2679192"/>
            <a:ext cx="3003194"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Tout retoucher</a:t>
            </a:r>
            <a:endParaRPr lang="en-US" sz="1700" dirty="0"/>
          </a:p>
        </p:txBody>
      </p:sp>
      <p:sp>
        <p:nvSpPr>
          <p:cNvPr id="12" name="Text 8"/>
          <p:cNvSpPr txBox="1"/>
          <p:nvPr/>
        </p:nvSpPr>
        <p:spPr>
          <a:xfrm>
            <a:off x="4594250" y="3081528"/>
            <a:ext cx="3003194" cy="45720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Un atelier complet, avec ou sans IA.</a:t>
            </a:r>
            <a:endParaRPr lang="en-US" sz="1300" dirty="0"/>
          </a:p>
        </p:txBody>
      </p:sp>
      <p:sp>
        <p:nvSpPr>
          <p:cNvPr id="13" name="Shape 9"/>
          <p:cNvSpPr/>
          <p:nvPr/>
        </p:nvSpPr>
        <p:spPr>
          <a:xfrm>
            <a:off x="8127797" y="1783080"/>
            <a:ext cx="3515258" cy="1874520"/>
          </a:xfrm>
          <a:prstGeom prst="roundRect">
            <a:avLst>
              <a:gd name="adj" fmla="val 7805"/>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14" name="Shape 10"/>
          <p:cNvSpPr/>
          <p:nvPr/>
        </p:nvSpPr>
        <p:spPr>
          <a:xfrm>
            <a:off x="8383829" y="2039112"/>
            <a:ext cx="512064" cy="512064"/>
          </a:xfrm>
          <a:prstGeom prst="roundRect">
            <a:avLst>
              <a:gd name="adj" fmla="val 30000"/>
            </a:avLst>
          </a:prstGeom>
          <a:solidFill>
            <a:srgbClr val="DCF1F7"/>
          </a:solidFill>
          <a:ln/>
        </p:spPr>
      </p:sp>
      <p:pic>
        <p:nvPicPr>
          <p:cNvPr id="15" name="Image 2" descr="/var/folders/b7/tkzbyvzx72qcg9wb0t1jybvm0000gn/T/papillote-diaporama-w8hXQG/icone-7.png">    </p:cNvPr>
          <p:cNvPicPr>
            <a:picLocks noChangeAspect="1"/>
          </p:cNvPicPr>
          <p:nvPr/>
        </p:nvPicPr>
        <p:blipFill>
          <a:blip r:embed="rId3"/>
          <a:stretch>
            <a:fillRect/>
          </a:stretch>
        </p:blipFill>
        <p:spPr>
          <a:xfrm>
            <a:off x="8486242" y="2141525"/>
            <a:ext cx="307238" cy="307238"/>
          </a:xfrm>
          <a:prstGeom prst="rect">
            <a:avLst/>
          </a:prstGeom>
        </p:spPr>
      </p:pic>
      <p:sp>
        <p:nvSpPr>
          <p:cNvPr id="16" name="Text 11"/>
          <p:cNvSpPr txBox="1"/>
          <p:nvPr/>
        </p:nvSpPr>
        <p:spPr>
          <a:xfrm>
            <a:off x="8383829" y="2679192"/>
            <a:ext cx="3003194"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Partager</a:t>
            </a:r>
            <a:endParaRPr lang="en-US" sz="1700" dirty="0"/>
          </a:p>
        </p:txBody>
      </p:sp>
      <p:sp>
        <p:nvSpPr>
          <p:cNvPr id="17" name="Text 12"/>
          <p:cNvSpPr txBox="1"/>
          <p:nvPr/>
        </p:nvSpPr>
        <p:spPr>
          <a:xfrm>
            <a:off x="8383829" y="3081528"/>
            <a:ext cx="3003194" cy="45720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QR code tout de suite, Éléa (.mbz), page web.</a:t>
            </a:r>
            <a:endParaRPr lang="en-US" sz="1300" dirty="0"/>
          </a:p>
        </p:txBody>
      </p:sp>
      <p:sp>
        <p:nvSpPr>
          <p:cNvPr id="18" name="Shape 13"/>
          <p:cNvSpPr/>
          <p:nvPr/>
        </p:nvSpPr>
        <p:spPr>
          <a:xfrm>
            <a:off x="548640" y="3931920"/>
            <a:ext cx="3515258" cy="1874520"/>
          </a:xfrm>
          <a:prstGeom prst="roundRect">
            <a:avLst>
              <a:gd name="adj" fmla="val 7805"/>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19" name="Shape 14"/>
          <p:cNvSpPr/>
          <p:nvPr/>
        </p:nvSpPr>
        <p:spPr>
          <a:xfrm>
            <a:off x="804672" y="4187952"/>
            <a:ext cx="512064" cy="512064"/>
          </a:xfrm>
          <a:prstGeom prst="roundRect">
            <a:avLst>
              <a:gd name="adj" fmla="val 30000"/>
            </a:avLst>
          </a:prstGeom>
          <a:solidFill>
            <a:srgbClr val="FFF0D4"/>
          </a:solidFill>
          <a:ln/>
        </p:spPr>
      </p:sp>
      <p:pic>
        <p:nvPicPr>
          <p:cNvPr id="20" name="Image 3" descr="/var/folders/b7/tkzbyvzx72qcg9wb0t1jybvm0000gn/T/papillote-diaporama-w8hXQG/icone-6.png">    </p:cNvPr>
          <p:cNvPicPr>
            <a:picLocks noChangeAspect="1"/>
          </p:cNvPicPr>
          <p:nvPr/>
        </p:nvPicPr>
        <p:blipFill>
          <a:blip r:embed="rId4"/>
          <a:stretch>
            <a:fillRect/>
          </a:stretch>
        </p:blipFill>
        <p:spPr>
          <a:xfrm>
            <a:off x="907085" y="4290365"/>
            <a:ext cx="307238" cy="307238"/>
          </a:xfrm>
          <a:prstGeom prst="rect">
            <a:avLst/>
          </a:prstGeom>
        </p:spPr>
      </p:pic>
      <p:sp>
        <p:nvSpPr>
          <p:cNvPr id="21" name="Text 15"/>
          <p:cNvSpPr txBox="1"/>
          <p:nvPr/>
        </p:nvSpPr>
        <p:spPr>
          <a:xfrm>
            <a:off x="804672" y="4828032"/>
            <a:ext cx="3003194"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Une bibliothèque</a:t>
            </a:r>
            <a:endParaRPr lang="en-US" sz="1700" dirty="0"/>
          </a:p>
        </p:txBody>
      </p:sp>
      <p:sp>
        <p:nvSpPr>
          <p:cNvPr id="22" name="Text 16"/>
          <p:cNvSpPr txBox="1"/>
          <p:nvPr/>
        </p:nvSpPr>
        <p:spPr>
          <a:xfrm>
            <a:off x="804672" y="5230368"/>
            <a:ext cx="3003194" cy="45720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Publier, reprendre, adapter.</a:t>
            </a:r>
            <a:endParaRPr lang="en-US" sz="1300" dirty="0"/>
          </a:p>
        </p:txBody>
      </p:sp>
      <p:sp>
        <p:nvSpPr>
          <p:cNvPr id="23" name="Shape 17"/>
          <p:cNvSpPr/>
          <p:nvPr/>
        </p:nvSpPr>
        <p:spPr>
          <a:xfrm>
            <a:off x="4338218" y="3931920"/>
            <a:ext cx="3515258" cy="1874520"/>
          </a:xfrm>
          <a:prstGeom prst="roundRect">
            <a:avLst>
              <a:gd name="adj" fmla="val 7805"/>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24" name="Shape 18"/>
          <p:cNvSpPr/>
          <p:nvPr/>
        </p:nvSpPr>
        <p:spPr>
          <a:xfrm>
            <a:off x="4594250" y="4187952"/>
            <a:ext cx="512064" cy="512064"/>
          </a:xfrm>
          <a:prstGeom prst="roundRect">
            <a:avLst>
              <a:gd name="adj" fmla="val 30000"/>
            </a:avLst>
          </a:prstGeom>
          <a:solidFill>
            <a:srgbClr val="DCF1F7"/>
          </a:solidFill>
          <a:ln/>
        </p:spPr>
      </p:sp>
      <p:pic>
        <p:nvPicPr>
          <p:cNvPr id="25" name="Image 4" descr="/var/folders/b7/tkzbyvzx72qcg9wb0t1jybvm0000gn/T/papillote-diaporama-w8hXQG/icone-5.png">    </p:cNvPr>
          <p:cNvPicPr>
            <a:picLocks noChangeAspect="1"/>
          </p:cNvPicPr>
          <p:nvPr/>
        </p:nvPicPr>
        <p:blipFill>
          <a:blip r:embed="rId5"/>
          <a:stretch>
            <a:fillRect/>
          </a:stretch>
        </p:blipFill>
        <p:spPr>
          <a:xfrm>
            <a:off x="4696663" y="4290365"/>
            <a:ext cx="307238" cy="307238"/>
          </a:xfrm>
          <a:prstGeom prst="rect">
            <a:avLst/>
          </a:prstGeom>
        </p:spPr>
      </p:pic>
      <p:sp>
        <p:nvSpPr>
          <p:cNvPr id="26" name="Text 19"/>
          <p:cNvSpPr txBox="1"/>
          <p:nvPr/>
        </p:nvSpPr>
        <p:spPr>
          <a:xfrm>
            <a:off x="4594250" y="4828032"/>
            <a:ext cx="3003194"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Mon Nuage</a:t>
            </a:r>
            <a:endParaRPr lang="en-US" sz="1700" dirty="0"/>
          </a:p>
        </p:txBody>
      </p:sp>
      <p:sp>
        <p:nvSpPr>
          <p:cNvPr id="27" name="Text 20"/>
          <p:cNvSpPr txBox="1"/>
          <p:nvPr/>
        </p:nvSpPr>
        <p:spPr>
          <a:xfrm>
            <a:off x="4594250" y="5230368"/>
            <a:ext cx="3003194" cy="45720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Pour les personnels de l’Éducation nationale.</a:t>
            </a:r>
            <a:endParaRPr lang="en-US" sz="1300" dirty="0"/>
          </a:p>
        </p:txBody>
      </p:sp>
      <p:sp>
        <p:nvSpPr>
          <p:cNvPr id="28" name="Shape 21"/>
          <p:cNvSpPr/>
          <p:nvPr/>
        </p:nvSpPr>
        <p:spPr>
          <a:xfrm>
            <a:off x="8127797" y="3931920"/>
            <a:ext cx="3515258" cy="1874520"/>
          </a:xfrm>
          <a:prstGeom prst="roundRect">
            <a:avLst>
              <a:gd name="adj" fmla="val 7805"/>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29" name="Shape 22"/>
          <p:cNvSpPr/>
          <p:nvPr/>
        </p:nvSpPr>
        <p:spPr>
          <a:xfrm>
            <a:off x="8383829" y="4187952"/>
            <a:ext cx="512064" cy="512064"/>
          </a:xfrm>
          <a:prstGeom prst="roundRect">
            <a:avLst>
              <a:gd name="adj" fmla="val 30000"/>
            </a:avLst>
          </a:prstGeom>
          <a:solidFill>
            <a:srgbClr val="DBF3E7"/>
          </a:solidFill>
          <a:ln/>
        </p:spPr>
      </p:sp>
      <p:pic>
        <p:nvPicPr>
          <p:cNvPr id="30" name="Image 5" descr="/var/folders/b7/tkzbyvzx72qcg9wb0t1jybvm0000gn/T/papillote-diaporama-w8hXQG/icone-13.png">    </p:cNvPr>
          <p:cNvPicPr>
            <a:picLocks noChangeAspect="1"/>
          </p:cNvPicPr>
          <p:nvPr/>
        </p:nvPicPr>
        <p:blipFill>
          <a:blip r:embed="rId6"/>
          <a:stretch>
            <a:fillRect/>
          </a:stretch>
        </p:blipFill>
        <p:spPr>
          <a:xfrm>
            <a:off x="8486242" y="4290365"/>
            <a:ext cx="307238" cy="307238"/>
          </a:xfrm>
          <a:prstGeom prst="rect">
            <a:avLst/>
          </a:prstGeom>
        </p:spPr>
      </p:pic>
      <p:sp>
        <p:nvSpPr>
          <p:cNvPr id="31" name="Text 23"/>
          <p:cNvSpPr txBox="1"/>
          <p:nvPr/>
        </p:nvSpPr>
        <p:spPr>
          <a:xfrm>
            <a:off x="8383829" y="4828032"/>
            <a:ext cx="3003194"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Libre et gratuit</a:t>
            </a:r>
            <a:endParaRPr lang="en-US" sz="1700" dirty="0"/>
          </a:p>
        </p:txBody>
      </p:sp>
      <p:sp>
        <p:nvSpPr>
          <p:cNvPr id="32" name="Text 24"/>
          <p:cNvSpPr txBox="1"/>
          <p:nvPr/>
        </p:nvSpPr>
        <p:spPr>
          <a:xfrm>
            <a:off x="8383829" y="5230368"/>
            <a:ext cx="3003194" cy="45720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Sans compte, sans traqueur.</a:t>
            </a:r>
            <a:endParaRPr lang="en-US" sz="1300" dirty="0"/>
          </a:p>
        </p:txBody>
      </p:sp>
      <p:sp>
        <p:nvSpPr>
          <p:cNvPr id="33" name="Text 25"/>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34" name="Text 26"/>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3 / 24</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Au programme</a:t>
            </a:r>
            <a:endParaRPr lang="en-US" sz="3000" dirty="0"/>
          </a:p>
        </p:txBody>
      </p:sp>
      <p:sp>
        <p:nvSpPr>
          <p:cNvPr id="3" name="Shape 1"/>
          <p:cNvSpPr/>
          <p:nvPr/>
        </p:nvSpPr>
        <p:spPr>
          <a:xfrm>
            <a:off x="548640" y="1783080"/>
            <a:ext cx="11094415" cy="868680"/>
          </a:xfrm>
          <a:prstGeom prst="roundRect">
            <a:avLst>
              <a:gd name="adj" fmla="val 16842"/>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4" name="Shape 2"/>
          <p:cNvSpPr/>
          <p:nvPr/>
        </p:nvSpPr>
        <p:spPr>
          <a:xfrm>
            <a:off x="822960" y="2002536"/>
            <a:ext cx="420624" cy="420624"/>
          </a:xfrm>
          <a:prstGeom prst="ellipse">
            <a:avLst/>
          </a:prstGeom>
          <a:solidFill>
            <a:srgbClr val="C8235F"/>
          </a:solidFill>
          <a:ln/>
        </p:spPr>
      </p:sp>
      <p:sp>
        <p:nvSpPr>
          <p:cNvPr id="5" name="Text 3"/>
          <p:cNvSpPr txBox="1"/>
          <p:nvPr/>
        </p:nvSpPr>
        <p:spPr>
          <a:xfrm>
            <a:off x="822960" y="2002536"/>
            <a:ext cx="420624" cy="420624"/>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1463040" y="1929384"/>
            <a:ext cx="4572000" cy="365760"/>
          </a:xfrm>
          <a:prstGeom prst="rect">
            <a:avLst/>
          </a:prstGeom>
          <a:noFill/>
          <a:ln/>
        </p:spPr>
        <p:txBody>
          <a:bodyPr wrap="square" lIns="0" tIns="0" rIns="0" bIns="0" rtlCol="0" anchor="t"/>
          <a:lstStyle/>
          <a:p>
            <a:pPr indent="0" marL="0">
              <a:buNone/>
            </a:pPr>
            <a:r>
              <a:rPr lang="en-US" sz="1800" b="1" dirty="0">
                <a:solidFill>
                  <a:srgbClr val="232845"/>
                </a:solidFill>
                <a:latin typeface="Georgia" pitchFamily="34" charset="0"/>
                <a:ea typeface="Georgia" pitchFamily="34" charset="-122"/>
                <a:cs typeface="Georgia" pitchFamily="34" charset="-120"/>
              </a:rPr>
              <a:t>Nos principes</a:t>
            </a:r>
            <a:endParaRPr lang="en-US" sz="1800" dirty="0"/>
          </a:p>
        </p:txBody>
      </p:sp>
      <p:sp>
        <p:nvSpPr>
          <p:cNvPr id="7" name="Text 5"/>
          <p:cNvSpPr txBox="1"/>
          <p:nvPr/>
        </p:nvSpPr>
        <p:spPr>
          <a:xfrm>
            <a:off x="1463040" y="2276856"/>
            <a:ext cx="9905695" cy="274320"/>
          </a:xfrm>
          <a:prstGeom prst="rect">
            <a:avLst/>
          </a:prstGeom>
          <a:noFill/>
          <a:ln/>
        </p:spPr>
        <p:txBody>
          <a:bodyPr wrap="square" lIns="0" tIns="0" rIns="0" bIns="0" rtlCol="0" anchor="t"/>
          <a:lstStyle/>
          <a:p>
            <a:pPr indent="0" marL="0">
              <a:buNone/>
            </a:pPr>
            <a:r>
              <a:rPr lang="en-US" sz="1300" dirty="0">
                <a:solidFill>
                  <a:srgbClr val="5A6080"/>
                </a:solidFill>
                <a:latin typeface="Arial" pitchFamily="34" charset="0"/>
                <a:ea typeface="Arial" pitchFamily="34" charset="-122"/>
                <a:cs typeface="Arial" pitchFamily="34" charset="-120"/>
              </a:rPr>
              <a:t>L’IA propose, vous décidez ; vos données.</a:t>
            </a:r>
            <a:endParaRPr lang="en-US" sz="1300" dirty="0"/>
          </a:p>
        </p:txBody>
      </p:sp>
      <p:sp>
        <p:nvSpPr>
          <p:cNvPr id="8" name="Shape 6"/>
          <p:cNvSpPr/>
          <p:nvPr/>
        </p:nvSpPr>
        <p:spPr>
          <a:xfrm>
            <a:off x="548640" y="2834640"/>
            <a:ext cx="11094415" cy="868680"/>
          </a:xfrm>
          <a:prstGeom prst="roundRect">
            <a:avLst>
              <a:gd name="adj" fmla="val 16842"/>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9" name="Shape 7"/>
          <p:cNvSpPr/>
          <p:nvPr/>
        </p:nvSpPr>
        <p:spPr>
          <a:xfrm>
            <a:off x="822960" y="3054096"/>
            <a:ext cx="420624" cy="420624"/>
          </a:xfrm>
          <a:prstGeom prst="ellipse">
            <a:avLst/>
          </a:prstGeom>
          <a:solidFill>
            <a:srgbClr val="C8235F"/>
          </a:solidFill>
          <a:ln/>
        </p:spPr>
      </p:sp>
      <p:sp>
        <p:nvSpPr>
          <p:cNvPr id="10" name="Text 8"/>
          <p:cNvSpPr txBox="1"/>
          <p:nvPr/>
        </p:nvSpPr>
        <p:spPr>
          <a:xfrm>
            <a:off x="822960" y="3054096"/>
            <a:ext cx="420624" cy="420624"/>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1463040" y="2980944"/>
            <a:ext cx="4572000" cy="365760"/>
          </a:xfrm>
          <a:prstGeom prst="rect">
            <a:avLst/>
          </a:prstGeom>
          <a:noFill/>
          <a:ln/>
        </p:spPr>
        <p:txBody>
          <a:bodyPr wrap="square" lIns="0" tIns="0" rIns="0" bIns="0" rtlCol="0" anchor="t"/>
          <a:lstStyle/>
          <a:p>
            <a:pPr indent="0" marL="0">
              <a:buNone/>
            </a:pPr>
            <a:r>
              <a:rPr lang="en-US" sz="1800" b="1" dirty="0">
                <a:solidFill>
                  <a:srgbClr val="232845"/>
                </a:solidFill>
                <a:latin typeface="Georgia" pitchFamily="34" charset="0"/>
                <a:ea typeface="Georgia" pitchFamily="34" charset="-122"/>
                <a:cs typeface="Georgia" pitchFamily="34" charset="-120"/>
              </a:rPr>
              <a:t>Créer avec l’IA</a:t>
            </a:r>
            <a:endParaRPr lang="en-US" sz="1800" dirty="0"/>
          </a:p>
        </p:txBody>
      </p:sp>
      <p:sp>
        <p:nvSpPr>
          <p:cNvPr id="12" name="Text 10"/>
          <p:cNvSpPr txBox="1"/>
          <p:nvPr/>
        </p:nvSpPr>
        <p:spPr>
          <a:xfrm>
            <a:off x="1463040" y="3328416"/>
            <a:ext cx="9905695" cy="274320"/>
          </a:xfrm>
          <a:prstGeom prst="rect">
            <a:avLst/>
          </a:prstGeom>
          <a:noFill/>
          <a:ln/>
        </p:spPr>
        <p:txBody>
          <a:bodyPr wrap="square" lIns="0" tIns="0" rIns="0" bIns="0" rtlCol="0" anchor="t"/>
          <a:lstStyle/>
          <a:p>
            <a:pPr indent="0" marL="0">
              <a:buNone/>
            </a:pPr>
            <a:r>
              <a:rPr lang="en-US" sz="1300" dirty="0">
                <a:solidFill>
                  <a:srgbClr val="5A6080"/>
                </a:solidFill>
                <a:latin typeface="Arial" pitchFamily="34" charset="0"/>
                <a:ea typeface="Arial" pitchFamily="34" charset="-122"/>
                <a:cs typeface="Arial" pitchFamily="34" charset="-120"/>
              </a:rPr>
              <a:t>Les ingrédients, la recette, le programme, qui rédige, le plan.</a:t>
            </a:r>
            <a:endParaRPr lang="en-US" sz="1300" dirty="0"/>
          </a:p>
        </p:txBody>
      </p:sp>
      <p:sp>
        <p:nvSpPr>
          <p:cNvPr id="13" name="Shape 11"/>
          <p:cNvSpPr/>
          <p:nvPr/>
        </p:nvSpPr>
        <p:spPr>
          <a:xfrm>
            <a:off x="548640" y="3886200"/>
            <a:ext cx="11094415" cy="868680"/>
          </a:xfrm>
          <a:prstGeom prst="roundRect">
            <a:avLst>
              <a:gd name="adj" fmla="val 16842"/>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14" name="Shape 12"/>
          <p:cNvSpPr/>
          <p:nvPr/>
        </p:nvSpPr>
        <p:spPr>
          <a:xfrm>
            <a:off x="822960" y="4105656"/>
            <a:ext cx="420624" cy="420624"/>
          </a:xfrm>
          <a:prstGeom prst="ellipse">
            <a:avLst/>
          </a:prstGeom>
          <a:solidFill>
            <a:srgbClr val="C8235F"/>
          </a:solidFill>
          <a:ln/>
        </p:spPr>
      </p:sp>
      <p:sp>
        <p:nvSpPr>
          <p:cNvPr id="15" name="Text 13"/>
          <p:cNvSpPr txBox="1"/>
          <p:nvPr/>
        </p:nvSpPr>
        <p:spPr>
          <a:xfrm>
            <a:off x="822960" y="4105656"/>
            <a:ext cx="420624" cy="420624"/>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1463040" y="4032504"/>
            <a:ext cx="4572000" cy="365760"/>
          </a:xfrm>
          <a:prstGeom prst="rect">
            <a:avLst/>
          </a:prstGeom>
          <a:noFill/>
          <a:ln/>
        </p:spPr>
        <p:txBody>
          <a:bodyPr wrap="square" lIns="0" tIns="0" rIns="0" bIns="0" rtlCol="0" anchor="t"/>
          <a:lstStyle/>
          <a:p>
            <a:pPr indent="0" marL="0">
              <a:buNone/>
            </a:pPr>
            <a:r>
              <a:rPr lang="en-US" sz="1800" b="1" dirty="0">
                <a:solidFill>
                  <a:srgbClr val="232845"/>
                </a:solidFill>
                <a:latin typeface="Georgia" pitchFamily="34" charset="0"/>
                <a:ea typeface="Georgia" pitchFamily="34" charset="-122"/>
                <a:cs typeface="Georgia" pitchFamily="34" charset="-120"/>
              </a:rPr>
              <a:t>Retoucher dans l’atelier</a:t>
            </a:r>
            <a:endParaRPr lang="en-US" sz="1800" dirty="0"/>
          </a:p>
        </p:txBody>
      </p:sp>
      <p:sp>
        <p:nvSpPr>
          <p:cNvPr id="17" name="Text 15"/>
          <p:cNvSpPr txBox="1"/>
          <p:nvPr/>
        </p:nvSpPr>
        <p:spPr>
          <a:xfrm>
            <a:off x="1463040" y="4379976"/>
            <a:ext cx="9905695" cy="274320"/>
          </a:xfrm>
          <a:prstGeom prst="rect">
            <a:avLst/>
          </a:prstGeom>
          <a:noFill/>
          <a:ln/>
        </p:spPr>
        <p:txBody>
          <a:bodyPr wrap="square" lIns="0" tIns="0" rIns="0" bIns="0" rtlCol="0" anchor="t"/>
          <a:lstStyle/>
          <a:p>
            <a:pPr indent="0" marL="0">
              <a:buNone/>
            </a:pPr>
            <a:r>
              <a:rPr lang="en-US" sz="1300" dirty="0">
                <a:solidFill>
                  <a:srgbClr val="5A6080"/>
                </a:solidFill>
                <a:latin typeface="Arial" pitchFamily="34" charset="0"/>
                <a:ea typeface="Arial" pitchFamily="34" charset="-122"/>
                <a:cs typeface="Arial" pitchFamily="34" charset="-120"/>
              </a:rPr>
              <a:t>Les écrans, les exercices, l’IA, l’aperçu.</a:t>
            </a:r>
            <a:endParaRPr lang="en-US" sz="1300" dirty="0"/>
          </a:p>
        </p:txBody>
      </p:sp>
      <p:sp>
        <p:nvSpPr>
          <p:cNvPr id="18" name="Shape 16"/>
          <p:cNvSpPr/>
          <p:nvPr/>
        </p:nvSpPr>
        <p:spPr>
          <a:xfrm>
            <a:off x="548640" y="4937760"/>
            <a:ext cx="11094415" cy="868680"/>
          </a:xfrm>
          <a:prstGeom prst="roundRect">
            <a:avLst>
              <a:gd name="adj" fmla="val 16842"/>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19" name="Shape 17"/>
          <p:cNvSpPr/>
          <p:nvPr/>
        </p:nvSpPr>
        <p:spPr>
          <a:xfrm>
            <a:off x="822960" y="5157216"/>
            <a:ext cx="420624" cy="420624"/>
          </a:xfrm>
          <a:prstGeom prst="ellipse">
            <a:avLst/>
          </a:prstGeom>
          <a:solidFill>
            <a:srgbClr val="C8235F"/>
          </a:solidFill>
          <a:ln/>
        </p:spPr>
      </p:sp>
      <p:sp>
        <p:nvSpPr>
          <p:cNvPr id="20" name="Text 18"/>
          <p:cNvSpPr txBox="1"/>
          <p:nvPr/>
        </p:nvSpPr>
        <p:spPr>
          <a:xfrm>
            <a:off x="822960" y="5157216"/>
            <a:ext cx="420624" cy="420624"/>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4</a:t>
            </a:r>
            <a:endParaRPr lang="en-US" sz="1500" dirty="0"/>
          </a:p>
        </p:txBody>
      </p:sp>
      <p:sp>
        <p:nvSpPr>
          <p:cNvPr id="21" name="Text 19"/>
          <p:cNvSpPr txBox="1"/>
          <p:nvPr/>
        </p:nvSpPr>
        <p:spPr>
          <a:xfrm>
            <a:off x="1463040" y="5084064"/>
            <a:ext cx="4572000" cy="365760"/>
          </a:xfrm>
          <a:prstGeom prst="rect">
            <a:avLst/>
          </a:prstGeom>
          <a:noFill/>
          <a:ln/>
        </p:spPr>
        <p:txBody>
          <a:bodyPr wrap="square" lIns="0" tIns="0" rIns="0" bIns="0" rtlCol="0" anchor="t"/>
          <a:lstStyle/>
          <a:p>
            <a:pPr indent="0" marL="0">
              <a:buNone/>
            </a:pPr>
            <a:r>
              <a:rPr lang="en-US" sz="1800" b="1" dirty="0">
                <a:solidFill>
                  <a:srgbClr val="232845"/>
                </a:solidFill>
                <a:latin typeface="Georgia" pitchFamily="34" charset="0"/>
                <a:ea typeface="Georgia" pitchFamily="34" charset="-122"/>
                <a:cs typeface="Georgia" pitchFamily="34" charset="-120"/>
              </a:rPr>
              <a:t>Partager et retrouver</a:t>
            </a:r>
            <a:endParaRPr lang="en-US" sz="1800" dirty="0"/>
          </a:p>
        </p:txBody>
      </p:sp>
      <p:sp>
        <p:nvSpPr>
          <p:cNvPr id="22" name="Text 20"/>
          <p:cNvSpPr txBox="1"/>
          <p:nvPr/>
        </p:nvSpPr>
        <p:spPr>
          <a:xfrm>
            <a:off x="1463040" y="5431536"/>
            <a:ext cx="9905695" cy="274320"/>
          </a:xfrm>
          <a:prstGeom prst="rect">
            <a:avLst/>
          </a:prstGeom>
          <a:noFill/>
          <a:ln/>
        </p:spPr>
        <p:txBody>
          <a:bodyPr wrap="square" lIns="0" tIns="0" rIns="0" bIns="0" rtlCol="0" anchor="t"/>
          <a:lstStyle/>
          <a:p>
            <a:pPr indent="0" marL="0">
              <a:buNone/>
            </a:pPr>
            <a:r>
              <a:rPr lang="en-US" sz="1300" dirty="0">
                <a:solidFill>
                  <a:srgbClr val="5A6080"/>
                </a:solidFill>
                <a:latin typeface="Arial" pitchFamily="34" charset="0"/>
                <a:ea typeface="Arial" pitchFamily="34" charset="-122"/>
                <a:cs typeface="Arial" pitchFamily="34" charset="-120"/>
              </a:rPr>
              <a:t>Les téléphones, le dépôt temporaire, la bibliothèque, Mon Nuage.</a:t>
            </a:r>
            <a:endParaRPr lang="en-US" sz="1300" dirty="0"/>
          </a:p>
        </p:txBody>
      </p:sp>
      <p:sp>
        <p:nvSpPr>
          <p:cNvPr id="23" name="Text 21"/>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24" name="Text 22"/>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4 / 24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150" b="1" spc="200" kern="0" dirty="0">
                <a:solidFill>
                  <a:srgbClr val="C8235F"/>
                </a:solidFill>
                <a:latin typeface="Arial" pitchFamily="34" charset="0"/>
                <a:ea typeface="Arial" pitchFamily="34" charset="-122"/>
                <a:cs typeface="Arial" pitchFamily="34" charset="-120"/>
              </a:rPr>
              <a:t>1 · NOS PRINCIPES</a:t>
            </a:r>
            <a:endParaRPr lang="en-US" sz="1150" dirty="0"/>
          </a:p>
        </p:txBody>
      </p:sp>
      <p:sp>
        <p:nvSpPr>
          <p:cNvPr id="3" name="Text 1"/>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L’IA propose, vous décidez</a:t>
            </a:r>
            <a:endParaRPr lang="en-US" sz="3000" dirty="0"/>
          </a:p>
        </p:txBody>
      </p:sp>
      <p:sp>
        <p:nvSpPr>
          <p:cNvPr id="4" name="Shape 2"/>
          <p:cNvSpPr/>
          <p:nvPr/>
        </p:nvSpPr>
        <p:spPr>
          <a:xfrm>
            <a:off x="548640" y="1775765"/>
            <a:ext cx="95098" cy="95098"/>
          </a:xfrm>
          <a:prstGeom prst="ellipse">
            <a:avLst/>
          </a:prstGeom>
          <a:solidFill>
            <a:srgbClr val="C8235F"/>
          </a:solidFill>
          <a:ln/>
        </p:spPr>
      </p:sp>
      <p:sp>
        <p:nvSpPr>
          <p:cNvPr id="5" name="Text 3"/>
          <p:cNvSpPr txBox="1"/>
          <p:nvPr/>
        </p:nvSpPr>
        <p:spPr>
          <a:xfrm>
            <a:off x="870509" y="1691640"/>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Un plan d’abord</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que vous corrigez avant la rédaction (IA intégrée).</a:t>
            </a:r>
            <a:endParaRPr lang="en-US" sz="1600" dirty="0"/>
          </a:p>
        </p:txBody>
      </p:sp>
      <p:sp>
        <p:nvSpPr>
          <p:cNvPr id="6" name="Shape 4"/>
          <p:cNvSpPr/>
          <p:nvPr/>
        </p:nvSpPr>
        <p:spPr>
          <a:xfrm>
            <a:off x="548640" y="2404059"/>
            <a:ext cx="95098" cy="95098"/>
          </a:xfrm>
          <a:prstGeom prst="ellipse">
            <a:avLst/>
          </a:prstGeom>
          <a:solidFill>
            <a:srgbClr val="C8235F"/>
          </a:solidFill>
          <a:ln/>
        </p:spPr>
      </p:sp>
      <p:sp>
        <p:nvSpPr>
          <p:cNvPr id="7" name="Text 5"/>
          <p:cNvSpPr txBox="1"/>
          <p:nvPr/>
        </p:nvSpPr>
        <p:spPr>
          <a:xfrm>
            <a:off x="870509" y="2319934"/>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Le prompt exact</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toujours visible : rien n’est caché.</a:t>
            </a:r>
            <a:endParaRPr lang="en-US" sz="1600" dirty="0"/>
          </a:p>
        </p:txBody>
      </p:sp>
      <p:sp>
        <p:nvSpPr>
          <p:cNvPr id="8" name="Shape 6"/>
          <p:cNvSpPr/>
          <p:nvPr/>
        </p:nvSpPr>
        <p:spPr>
          <a:xfrm>
            <a:off x="548640" y="3032354"/>
            <a:ext cx="95098" cy="95098"/>
          </a:xfrm>
          <a:prstGeom prst="ellipse">
            <a:avLst/>
          </a:prstGeom>
          <a:solidFill>
            <a:srgbClr val="C8235F"/>
          </a:solidFill>
          <a:ln/>
        </p:spPr>
      </p:sp>
      <p:sp>
        <p:nvSpPr>
          <p:cNvPr id="9" name="Text 7"/>
          <p:cNvSpPr txBox="1"/>
          <p:nvPr/>
        </p:nvSpPr>
        <p:spPr>
          <a:xfrm>
            <a:off x="870509" y="2948229"/>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Tout se retouche</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dans l’atelier, écran par écran.</a:t>
            </a:r>
            <a:endParaRPr lang="en-US" sz="1600" dirty="0"/>
          </a:p>
        </p:txBody>
      </p:sp>
      <p:sp>
        <p:nvSpPr>
          <p:cNvPr id="10" name="Shape 8"/>
          <p:cNvSpPr/>
          <p:nvPr/>
        </p:nvSpPr>
        <p:spPr>
          <a:xfrm>
            <a:off x="548640" y="3660648"/>
            <a:ext cx="95098" cy="95098"/>
          </a:xfrm>
          <a:prstGeom prst="ellipse">
            <a:avLst/>
          </a:prstGeom>
          <a:solidFill>
            <a:srgbClr val="C8235F"/>
          </a:solidFill>
          <a:ln/>
        </p:spPr>
      </p:sp>
      <p:sp>
        <p:nvSpPr>
          <p:cNvPr id="11" name="Text 9"/>
          <p:cNvSpPr txBox="1"/>
          <p:nvPr/>
        </p:nvSpPr>
        <p:spPr>
          <a:xfrm>
            <a:off x="870509" y="3576523"/>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Transparence</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la mention « créé avec l’aide de l’IA » est cochée.</a:t>
            </a:r>
            <a:endParaRPr lang="en-US" sz="1600" dirty="0"/>
          </a:p>
        </p:txBody>
      </p:sp>
      <p:sp>
        <p:nvSpPr>
          <p:cNvPr id="12" name="Shape 10"/>
          <p:cNvSpPr/>
          <p:nvPr/>
        </p:nvSpPr>
        <p:spPr>
          <a:xfrm>
            <a:off x="5367528" y="1572768"/>
            <a:ext cx="6348679" cy="4022789"/>
          </a:xfrm>
          <a:prstGeom prst="roundRect">
            <a:avLst>
              <a:gd name="adj" fmla="val 2728"/>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pic>
        <p:nvPicPr>
          <p:cNvPr id="13" name="Image 0" descr="Le plan proposé par l’IA, modifiable">    </p:cNvPr>
          <p:cNvPicPr>
            <a:picLocks noChangeAspect="1"/>
          </p:cNvPicPr>
          <p:nvPr/>
        </p:nvPicPr>
        <p:blipFill>
          <a:blip r:embed="rId1"/>
          <a:stretch>
            <a:fillRect/>
          </a:stretch>
        </p:blipFill>
        <p:spPr>
          <a:xfrm>
            <a:off x="5440680" y="1645920"/>
            <a:ext cx="6202375" cy="3876485"/>
          </a:xfrm>
          <a:prstGeom prst="rect">
            <a:avLst/>
          </a:prstGeom>
        </p:spPr>
      </p:pic>
      <p:sp>
        <p:nvSpPr>
          <p:cNvPr id="14" name="Text 11"/>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15" name="Text 12"/>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5 / 24</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150" b="1" spc="200" kern="0" dirty="0">
                <a:solidFill>
                  <a:srgbClr val="C8235F"/>
                </a:solidFill>
                <a:latin typeface="Arial" pitchFamily="34" charset="0"/>
                <a:ea typeface="Arial" pitchFamily="34" charset="-122"/>
                <a:cs typeface="Arial" pitchFamily="34" charset="-120"/>
              </a:rPr>
              <a:t>1 · NOS PRINCIPES</a:t>
            </a:r>
            <a:endParaRPr lang="en-US" sz="1150" dirty="0"/>
          </a:p>
        </p:txBody>
      </p:sp>
      <p:sp>
        <p:nvSpPr>
          <p:cNvPr id="3" name="Text 1"/>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Vos données sont protégées</a:t>
            </a:r>
            <a:endParaRPr lang="en-US" sz="3000" dirty="0"/>
          </a:p>
        </p:txBody>
      </p:sp>
      <p:sp>
        <p:nvSpPr>
          <p:cNvPr id="4" name="Shape 2"/>
          <p:cNvSpPr/>
          <p:nvPr/>
        </p:nvSpPr>
        <p:spPr>
          <a:xfrm>
            <a:off x="548640" y="1783080"/>
            <a:ext cx="2567864" cy="2194560"/>
          </a:xfrm>
          <a:prstGeom prst="roundRect">
            <a:avLst>
              <a:gd name="adj" fmla="val 6667"/>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5" name="Shape 3"/>
          <p:cNvSpPr/>
          <p:nvPr/>
        </p:nvSpPr>
        <p:spPr>
          <a:xfrm>
            <a:off x="804672" y="2039112"/>
            <a:ext cx="512064" cy="512064"/>
          </a:xfrm>
          <a:prstGeom prst="roundRect">
            <a:avLst>
              <a:gd name="adj" fmla="val 30000"/>
            </a:avLst>
          </a:prstGeom>
          <a:solidFill>
            <a:srgbClr val="DBF3E7"/>
          </a:solidFill>
          <a:ln/>
        </p:spPr>
      </p:sp>
      <p:pic>
        <p:nvPicPr>
          <p:cNvPr id="6" name="Image 0" descr="/var/folders/b7/tkzbyvzx72qcg9wb0t1jybvm0000gn/T/papillote-diaporama-w8hXQG/icone-1.png">    </p:cNvPr>
          <p:cNvPicPr>
            <a:picLocks noChangeAspect="1"/>
          </p:cNvPicPr>
          <p:nvPr/>
        </p:nvPicPr>
        <p:blipFill>
          <a:blip r:embed="rId1"/>
          <a:stretch>
            <a:fillRect/>
          </a:stretch>
        </p:blipFill>
        <p:spPr>
          <a:xfrm>
            <a:off x="907085" y="2141525"/>
            <a:ext cx="307238" cy="307238"/>
          </a:xfrm>
          <a:prstGeom prst="rect">
            <a:avLst/>
          </a:prstGeom>
        </p:spPr>
      </p:pic>
      <p:sp>
        <p:nvSpPr>
          <p:cNvPr id="7" name="Text 4"/>
          <p:cNvSpPr txBox="1"/>
          <p:nvPr/>
        </p:nvSpPr>
        <p:spPr>
          <a:xfrm>
            <a:off x="804672" y="2679192"/>
            <a:ext cx="2055800"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Sans compte</a:t>
            </a:r>
            <a:endParaRPr lang="en-US" sz="1700" dirty="0"/>
          </a:p>
        </p:txBody>
      </p:sp>
      <p:sp>
        <p:nvSpPr>
          <p:cNvPr id="8" name="Text 5"/>
          <p:cNvSpPr txBox="1"/>
          <p:nvPr/>
        </p:nvSpPr>
        <p:spPr>
          <a:xfrm>
            <a:off x="804672" y="3081528"/>
            <a:ext cx="2055800" cy="77724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Ni inscription, ni traqueur, ni cookie.</a:t>
            </a:r>
            <a:endParaRPr lang="en-US" sz="1300" dirty="0"/>
          </a:p>
        </p:txBody>
      </p:sp>
      <p:sp>
        <p:nvSpPr>
          <p:cNvPr id="9" name="Shape 6"/>
          <p:cNvSpPr/>
          <p:nvPr/>
        </p:nvSpPr>
        <p:spPr>
          <a:xfrm>
            <a:off x="3390824" y="1783080"/>
            <a:ext cx="2567864" cy="2194560"/>
          </a:xfrm>
          <a:prstGeom prst="roundRect">
            <a:avLst>
              <a:gd name="adj" fmla="val 6667"/>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10" name="Shape 7"/>
          <p:cNvSpPr/>
          <p:nvPr/>
        </p:nvSpPr>
        <p:spPr>
          <a:xfrm>
            <a:off x="3646856" y="2039112"/>
            <a:ext cx="512064" cy="512064"/>
          </a:xfrm>
          <a:prstGeom prst="roundRect">
            <a:avLst>
              <a:gd name="adj" fmla="val 30000"/>
            </a:avLst>
          </a:prstGeom>
          <a:solidFill>
            <a:srgbClr val="DCF1F7"/>
          </a:solidFill>
          <a:ln/>
        </p:spPr>
      </p:sp>
      <p:pic>
        <p:nvPicPr>
          <p:cNvPr id="11" name="Image 1" descr="/var/folders/b7/tkzbyvzx72qcg9wb0t1jybvm0000gn/T/papillote-diaporama-w8hXQG/icone-5.png">    </p:cNvPr>
          <p:cNvPicPr>
            <a:picLocks noChangeAspect="1"/>
          </p:cNvPicPr>
          <p:nvPr/>
        </p:nvPicPr>
        <p:blipFill>
          <a:blip r:embed="rId2"/>
          <a:stretch>
            <a:fillRect/>
          </a:stretch>
        </p:blipFill>
        <p:spPr>
          <a:xfrm>
            <a:off x="3749269" y="2141525"/>
            <a:ext cx="307238" cy="307238"/>
          </a:xfrm>
          <a:prstGeom prst="rect">
            <a:avLst/>
          </a:prstGeom>
        </p:spPr>
      </p:pic>
      <p:sp>
        <p:nvSpPr>
          <p:cNvPr id="12" name="Text 8"/>
          <p:cNvSpPr txBox="1"/>
          <p:nvPr/>
        </p:nvSpPr>
        <p:spPr>
          <a:xfrm>
            <a:off x="3646856" y="2679192"/>
            <a:ext cx="2055800"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Chez vous</a:t>
            </a:r>
            <a:endParaRPr lang="en-US" sz="1700" dirty="0"/>
          </a:p>
        </p:txBody>
      </p:sp>
      <p:sp>
        <p:nvSpPr>
          <p:cNvPr id="13" name="Text 9"/>
          <p:cNvSpPr txBox="1"/>
          <p:nvPr/>
        </p:nvSpPr>
        <p:spPr>
          <a:xfrm>
            <a:off x="3646856" y="3081528"/>
            <a:ext cx="2055800" cy="77724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Dans votre navigateur ; le dépôt temporaire ne garde rien sur vous.</a:t>
            </a:r>
            <a:endParaRPr lang="en-US" sz="1300" dirty="0"/>
          </a:p>
        </p:txBody>
      </p:sp>
      <p:sp>
        <p:nvSpPr>
          <p:cNvPr id="14" name="Shape 10"/>
          <p:cNvSpPr/>
          <p:nvPr/>
        </p:nvSpPr>
        <p:spPr>
          <a:xfrm>
            <a:off x="6233008" y="1783080"/>
            <a:ext cx="2567864" cy="2194560"/>
          </a:xfrm>
          <a:prstGeom prst="roundRect">
            <a:avLst>
              <a:gd name="adj" fmla="val 6667"/>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15" name="Shape 11"/>
          <p:cNvSpPr/>
          <p:nvPr/>
        </p:nvSpPr>
        <p:spPr>
          <a:xfrm>
            <a:off x="6489040" y="2039112"/>
            <a:ext cx="512064" cy="512064"/>
          </a:xfrm>
          <a:prstGeom prst="roundRect">
            <a:avLst>
              <a:gd name="adj" fmla="val 30000"/>
            </a:avLst>
          </a:prstGeom>
          <a:solidFill>
            <a:srgbClr val="FDE4EC"/>
          </a:solidFill>
          <a:ln/>
        </p:spPr>
      </p:sp>
      <p:pic>
        <p:nvPicPr>
          <p:cNvPr id="16" name="Image 2" descr="/var/folders/b7/tkzbyvzx72qcg9wb0t1jybvm0000gn/T/papillote-diaporama-w8hXQG/icone-0.png">    </p:cNvPr>
          <p:cNvPicPr>
            <a:picLocks noChangeAspect="1"/>
          </p:cNvPicPr>
          <p:nvPr/>
        </p:nvPicPr>
        <p:blipFill>
          <a:blip r:embed="rId3"/>
          <a:stretch>
            <a:fillRect/>
          </a:stretch>
        </p:blipFill>
        <p:spPr>
          <a:xfrm>
            <a:off x="6591452" y="2141525"/>
            <a:ext cx="307238" cy="307238"/>
          </a:xfrm>
          <a:prstGeom prst="rect">
            <a:avLst/>
          </a:prstGeom>
        </p:spPr>
      </p:pic>
      <p:sp>
        <p:nvSpPr>
          <p:cNvPr id="17" name="Text 12"/>
          <p:cNvSpPr txBox="1"/>
          <p:nvPr/>
        </p:nvSpPr>
        <p:spPr>
          <a:xfrm>
            <a:off x="6489040" y="2679192"/>
            <a:ext cx="2055800"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Une IA publique</a:t>
            </a:r>
            <a:endParaRPr lang="en-US" sz="1700" dirty="0"/>
          </a:p>
        </p:txBody>
      </p:sp>
      <p:sp>
        <p:nvSpPr>
          <p:cNvPr id="18" name="Text 13"/>
          <p:cNvSpPr txBox="1"/>
          <p:nvPr/>
        </p:nvSpPr>
        <p:spPr>
          <a:xfrm>
            <a:off x="6489040" y="3081528"/>
            <a:ext cx="2055800" cy="77724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ILaaS, de l’enseignement supérieur et de la recherche.</a:t>
            </a:r>
            <a:endParaRPr lang="en-US" sz="1300" dirty="0"/>
          </a:p>
        </p:txBody>
      </p:sp>
      <p:sp>
        <p:nvSpPr>
          <p:cNvPr id="19" name="Shape 14"/>
          <p:cNvSpPr/>
          <p:nvPr/>
        </p:nvSpPr>
        <p:spPr>
          <a:xfrm>
            <a:off x="9075191" y="1783080"/>
            <a:ext cx="2567864" cy="2194560"/>
          </a:xfrm>
          <a:prstGeom prst="roundRect">
            <a:avLst>
              <a:gd name="adj" fmla="val 6667"/>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20" name="Shape 15"/>
          <p:cNvSpPr/>
          <p:nvPr/>
        </p:nvSpPr>
        <p:spPr>
          <a:xfrm>
            <a:off x="9331223" y="2039112"/>
            <a:ext cx="512064" cy="512064"/>
          </a:xfrm>
          <a:prstGeom prst="roundRect">
            <a:avLst>
              <a:gd name="adj" fmla="val 30000"/>
            </a:avLst>
          </a:prstGeom>
          <a:solidFill>
            <a:srgbClr val="FFF0D4"/>
          </a:solidFill>
          <a:ln/>
        </p:spPr>
      </p:sp>
      <p:pic>
        <p:nvPicPr>
          <p:cNvPr id="21" name="Image 3" descr="/var/folders/b7/tkzbyvzx72qcg9wb0t1jybvm0000gn/T/papillote-diaporama-w8hXQG/icone-4.png">    </p:cNvPr>
          <p:cNvPicPr>
            <a:picLocks noChangeAspect="1"/>
          </p:cNvPicPr>
          <p:nvPr/>
        </p:nvPicPr>
        <p:blipFill>
          <a:blip r:embed="rId4"/>
          <a:stretch>
            <a:fillRect/>
          </a:stretch>
        </p:blipFill>
        <p:spPr>
          <a:xfrm>
            <a:off x="9433636" y="2141525"/>
            <a:ext cx="307238" cy="307238"/>
          </a:xfrm>
          <a:prstGeom prst="rect">
            <a:avLst/>
          </a:prstGeom>
        </p:spPr>
      </p:pic>
      <p:sp>
        <p:nvSpPr>
          <p:cNvPr id="22" name="Text 16"/>
          <p:cNvSpPr txBox="1"/>
          <p:nvPr/>
        </p:nvSpPr>
        <p:spPr>
          <a:xfrm>
            <a:off x="9331223" y="2679192"/>
            <a:ext cx="2055800"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Pas d’élève</a:t>
            </a:r>
            <a:endParaRPr lang="en-US" sz="1700" dirty="0"/>
          </a:p>
        </p:txBody>
      </p:sp>
      <p:sp>
        <p:nvSpPr>
          <p:cNvPr id="23" name="Text 17"/>
          <p:cNvSpPr txBox="1"/>
          <p:nvPr/>
        </p:nvSpPr>
        <p:spPr>
          <a:xfrm>
            <a:off x="9331223" y="3081528"/>
            <a:ext cx="2055800" cy="77724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Aucun nom ni photo d’élève dans les activités.</a:t>
            </a:r>
            <a:endParaRPr lang="en-US" sz="1300" dirty="0"/>
          </a:p>
        </p:txBody>
      </p:sp>
      <p:sp>
        <p:nvSpPr>
          <p:cNvPr id="24" name="Text 18"/>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25" name="Text 19"/>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6 / 24</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150" b="1" spc="200" kern="0" dirty="0">
                <a:solidFill>
                  <a:srgbClr val="C8235F"/>
                </a:solidFill>
                <a:latin typeface="Arial" pitchFamily="34" charset="0"/>
                <a:ea typeface="Arial" pitchFamily="34" charset="-122"/>
                <a:cs typeface="Arial" pitchFamily="34" charset="-120"/>
              </a:rPr>
              <a:t>2 · CRÉER AVEC L’IA</a:t>
            </a:r>
            <a:endParaRPr lang="en-US" sz="1150" dirty="0"/>
          </a:p>
        </p:txBody>
      </p:sp>
      <p:sp>
        <p:nvSpPr>
          <p:cNvPr id="3" name="Text 1"/>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1. Les ingrédients</a:t>
            </a:r>
            <a:endParaRPr lang="en-US" sz="3000" dirty="0"/>
          </a:p>
        </p:txBody>
      </p:sp>
      <p:sp>
        <p:nvSpPr>
          <p:cNvPr id="4" name="Shape 2"/>
          <p:cNvSpPr/>
          <p:nvPr/>
        </p:nvSpPr>
        <p:spPr>
          <a:xfrm>
            <a:off x="548640" y="1775765"/>
            <a:ext cx="95098" cy="95098"/>
          </a:xfrm>
          <a:prstGeom prst="ellipse">
            <a:avLst/>
          </a:prstGeom>
          <a:solidFill>
            <a:srgbClr val="C8235F"/>
          </a:solidFill>
          <a:ln/>
        </p:spPr>
      </p:sp>
      <p:sp>
        <p:nvSpPr>
          <p:cNvPr id="5" name="Text 3"/>
          <p:cNvSpPr txBox="1"/>
          <p:nvPr/>
        </p:nvSpPr>
        <p:spPr>
          <a:xfrm>
            <a:off x="870509" y="1691640"/>
            <a:ext cx="4158691" cy="309067"/>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Un sujet</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suffit : « le cycle de l’eau ».</a:t>
            </a:r>
            <a:endParaRPr lang="en-US" sz="1600" dirty="0"/>
          </a:p>
        </p:txBody>
      </p:sp>
      <p:sp>
        <p:nvSpPr>
          <p:cNvPr id="6" name="Shape 4"/>
          <p:cNvSpPr/>
          <p:nvPr/>
        </p:nvSpPr>
        <p:spPr>
          <a:xfrm>
            <a:off x="548640" y="2140712"/>
            <a:ext cx="95098" cy="95098"/>
          </a:xfrm>
          <a:prstGeom prst="ellipse">
            <a:avLst/>
          </a:prstGeom>
          <a:solidFill>
            <a:srgbClr val="C8235F"/>
          </a:solidFill>
          <a:ln/>
        </p:spPr>
      </p:sp>
      <p:sp>
        <p:nvSpPr>
          <p:cNvPr id="7" name="Text 5"/>
          <p:cNvSpPr txBox="1"/>
          <p:nvPr/>
        </p:nvSpPr>
        <p:spPr>
          <a:xfrm>
            <a:off x="870509" y="2056587"/>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Vos documents</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PDF, Word, PowerPoint, photos (lues par OCR).</a:t>
            </a:r>
            <a:endParaRPr lang="en-US" sz="1600" dirty="0"/>
          </a:p>
        </p:txBody>
      </p:sp>
      <p:sp>
        <p:nvSpPr>
          <p:cNvPr id="8" name="Shape 6"/>
          <p:cNvSpPr/>
          <p:nvPr/>
        </p:nvSpPr>
        <p:spPr>
          <a:xfrm>
            <a:off x="548640" y="2769006"/>
            <a:ext cx="95098" cy="95098"/>
          </a:xfrm>
          <a:prstGeom prst="ellipse">
            <a:avLst/>
          </a:prstGeom>
          <a:solidFill>
            <a:srgbClr val="C8235F"/>
          </a:solidFill>
          <a:ln/>
        </p:spPr>
      </p:sp>
      <p:sp>
        <p:nvSpPr>
          <p:cNvPr id="9" name="Text 7"/>
          <p:cNvSpPr txBox="1"/>
          <p:nvPr/>
        </p:nvSpPr>
        <p:spPr>
          <a:xfrm>
            <a:off x="870509" y="2684882"/>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Une vidéo des Tubes</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sa transcription est reprise.</a:t>
            </a:r>
            <a:endParaRPr lang="en-US" sz="1600" dirty="0"/>
          </a:p>
        </p:txBody>
      </p:sp>
      <p:sp>
        <p:nvSpPr>
          <p:cNvPr id="10" name="Shape 8"/>
          <p:cNvSpPr/>
          <p:nvPr/>
        </p:nvSpPr>
        <p:spPr>
          <a:xfrm>
            <a:off x="548640" y="3397301"/>
            <a:ext cx="95098" cy="95098"/>
          </a:xfrm>
          <a:prstGeom prst="ellipse">
            <a:avLst/>
          </a:prstGeom>
          <a:solidFill>
            <a:srgbClr val="C8235F"/>
          </a:solidFill>
          <a:ln/>
        </p:spPr>
      </p:sp>
      <p:sp>
        <p:nvSpPr>
          <p:cNvPr id="11" name="Text 9"/>
          <p:cNvSpPr txBox="1"/>
          <p:nvPr/>
        </p:nvSpPr>
        <p:spPr>
          <a:xfrm>
            <a:off x="870509" y="3313176"/>
            <a:ext cx="4158691" cy="309067"/>
          </a:xfrm>
          <a:prstGeom prst="rect">
            <a:avLst/>
          </a:prstGeom>
          <a:noFill/>
          <a:ln/>
        </p:spPr>
        <p:txBody>
          <a:bodyPr wrap="square" lIns="0" tIns="0" rIns="0" bIns="0" rtlCol="0" anchor="t"/>
          <a:lstStyle/>
          <a:p>
            <a:pPr indent="0" marL="0">
              <a:lnSpc>
                <a:spcPct val="108000"/>
              </a:lnSpc>
              <a:buNone/>
            </a:pPr>
            <a:r>
              <a:rPr lang="en-US" sz="1600" dirty="0">
                <a:solidFill>
                  <a:srgbClr val="5A6080"/>
                </a:solidFill>
                <a:latin typeface="Arial" pitchFamily="34" charset="0"/>
                <a:ea typeface="Arial" pitchFamily="34" charset="-122"/>
                <a:cs typeface="Arial" pitchFamily="34" charset="-120"/>
              </a:rPr>
              <a:t>Tout est lu dans votre navigateur.</a:t>
            </a:r>
            <a:endParaRPr lang="en-US" sz="1600" dirty="0"/>
          </a:p>
        </p:txBody>
      </p:sp>
      <p:sp>
        <p:nvSpPr>
          <p:cNvPr id="12" name="Shape 10"/>
          <p:cNvSpPr/>
          <p:nvPr/>
        </p:nvSpPr>
        <p:spPr>
          <a:xfrm>
            <a:off x="5367528" y="1572768"/>
            <a:ext cx="6348679" cy="3247492"/>
          </a:xfrm>
          <a:prstGeom prst="roundRect">
            <a:avLst>
              <a:gd name="adj" fmla="val 3379"/>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pic>
        <p:nvPicPr>
          <p:cNvPr id="13" name="Image 0" descr="Les ingrédients : le sujet et les sources">    </p:cNvPr>
          <p:cNvPicPr>
            <a:picLocks noChangeAspect="1"/>
          </p:cNvPicPr>
          <p:nvPr/>
        </p:nvPicPr>
        <p:blipFill>
          <a:blip r:embed="rId1"/>
          <a:stretch>
            <a:fillRect/>
          </a:stretch>
        </p:blipFill>
        <p:spPr>
          <a:xfrm>
            <a:off x="5440680" y="1645920"/>
            <a:ext cx="6202375" cy="3101188"/>
          </a:xfrm>
          <a:prstGeom prst="rect">
            <a:avLst/>
          </a:prstGeom>
        </p:spPr>
      </p:pic>
      <p:sp>
        <p:nvSpPr>
          <p:cNvPr id="14" name="Text 11"/>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15" name="Text 12"/>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7 / 24</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150" b="1" spc="200" kern="0" dirty="0">
                <a:solidFill>
                  <a:srgbClr val="C8235F"/>
                </a:solidFill>
                <a:latin typeface="Arial" pitchFamily="34" charset="0"/>
                <a:ea typeface="Arial" pitchFamily="34" charset="-122"/>
                <a:cs typeface="Arial" pitchFamily="34" charset="-120"/>
              </a:rPr>
              <a:t>2 · CRÉER AVEC L’IA</a:t>
            </a:r>
            <a:endParaRPr lang="en-US" sz="1150" dirty="0"/>
          </a:p>
        </p:txBody>
      </p:sp>
      <p:sp>
        <p:nvSpPr>
          <p:cNvPr id="3" name="Text 1"/>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2. La recette</a:t>
            </a:r>
            <a:endParaRPr lang="en-US" sz="3000" dirty="0"/>
          </a:p>
        </p:txBody>
      </p:sp>
      <p:sp>
        <p:nvSpPr>
          <p:cNvPr id="4" name="Shape 2"/>
          <p:cNvSpPr/>
          <p:nvPr/>
        </p:nvSpPr>
        <p:spPr>
          <a:xfrm>
            <a:off x="548640" y="1775765"/>
            <a:ext cx="95098" cy="95098"/>
          </a:xfrm>
          <a:prstGeom prst="ellipse">
            <a:avLst/>
          </a:prstGeom>
          <a:solidFill>
            <a:srgbClr val="C8235F"/>
          </a:solidFill>
          <a:ln/>
        </p:spPr>
      </p:sp>
      <p:sp>
        <p:nvSpPr>
          <p:cNvPr id="5" name="Text 3"/>
          <p:cNvSpPr txBox="1"/>
          <p:nvPr/>
        </p:nvSpPr>
        <p:spPr>
          <a:xfrm>
            <a:off x="870509" y="1691640"/>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Pour qui</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public, discipline, langue ; le programme officiel est annoncé.</a:t>
            </a:r>
            <a:endParaRPr lang="en-US" sz="1600" dirty="0"/>
          </a:p>
        </p:txBody>
      </p:sp>
      <p:sp>
        <p:nvSpPr>
          <p:cNvPr id="6" name="Shape 4"/>
          <p:cNvSpPr/>
          <p:nvPr/>
        </p:nvSpPr>
        <p:spPr>
          <a:xfrm>
            <a:off x="548640" y="2404059"/>
            <a:ext cx="95098" cy="95098"/>
          </a:xfrm>
          <a:prstGeom prst="ellipse">
            <a:avLst/>
          </a:prstGeom>
          <a:solidFill>
            <a:srgbClr val="C8235F"/>
          </a:solidFill>
          <a:ln/>
        </p:spPr>
      </p:sp>
      <p:sp>
        <p:nvSpPr>
          <p:cNvPr id="7" name="Text 5"/>
          <p:cNvSpPr txBox="1"/>
          <p:nvPr/>
        </p:nvSpPr>
        <p:spPr>
          <a:xfrm>
            <a:off x="870509" y="2319934"/>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Combien de temps</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de 5 à 45 minutes, d’où le nombre de chapitres.</a:t>
            </a:r>
            <a:endParaRPr lang="en-US" sz="1600" dirty="0"/>
          </a:p>
        </p:txBody>
      </p:sp>
      <p:sp>
        <p:nvSpPr>
          <p:cNvPr id="8" name="Shape 6"/>
          <p:cNvSpPr/>
          <p:nvPr/>
        </p:nvSpPr>
        <p:spPr>
          <a:xfrm>
            <a:off x="548640" y="3032354"/>
            <a:ext cx="95098" cy="95098"/>
          </a:xfrm>
          <a:prstGeom prst="ellipse">
            <a:avLst/>
          </a:prstGeom>
          <a:solidFill>
            <a:srgbClr val="C8235F"/>
          </a:solidFill>
          <a:ln/>
        </p:spPr>
      </p:sp>
      <p:sp>
        <p:nvSpPr>
          <p:cNvPr id="9" name="Text 7"/>
          <p:cNvSpPr txBox="1"/>
          <p:nvPr/>
        </p:nvSpPr>
        <p:spPr>
          <a:xfrm>
            <a:off x="870509" y="2948229"/>
            <a:ext cx="4158691" cy="309067"/>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Quels exercices</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six types, à cocher.</a:t>
            </a:r>
            <a:endParaRPr lang="en-US" sz="1600" dirty="0"/>
          </a:p>
        </p:txBody>
      </p:sp>
      <p:sp>
        <p:nvSpPr>
          <p:cNvPr id="10" name="Shape 8"/>
          <p:cNvSpPr/>
          <p:nvPr/>
        </p:nvSpPr>
        <p:spPr>
          <a:xfrm>
            <a:off x="548640" y="3397301"/>
            <a:ext cx="95098" cy="95098"/>
          </a:xfrm>
          <a:prstGeom prst="ellipse">
            <a:avLst/>
          </a:prstGeom>
          <a:solidFill>
            <a:srgbClr val="C8235F"/>
          </a:solidFill>
          <a:ln/>
        </p:spPr>
      </p:sp>
      <p:sp>
        <p:nvSpPr>
          <p:cNvPr id="11" name="Text 9"/>
          <p:cNvSpPr txBox="1"/>
          <p:nvPr/>
        </p:nvSpPr>
        <p:spPr>
          <a:xfrm>
            <a:off x="870509" y="3313176"/>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Affiner</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nombre de questions, ton, vos consignes.</a:t>
            </a:r>
            <a:endParaRPr lang="en-US" sz="1600" dirty="0"/>
          </a:p>
        </p:txBody>
      </p:sp>
      <p:sp>
        <p:nvSpPr>
          <p:cNvPr id="12" name="Shape 10"/>
          <p:cNvSpPr/>
          <p:nvPr/>
        </p:nvSpPr>
        <p:spPr>
          <a:xfrm>
            <a:off x="5367528" y="1572768"/>
            <a:ext cx="6348679" cy="4022789"/>
          </a:xfrm>
          <a:prstGeom prst="roundRect">
            <a:avLst>
              <a:gd name="adj" fmla="val 2728"/>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pic>
        <p:nvPicPr>
          <p:cNvPr id="13" name="Image 0" descr="La recette : public, discipline, durée, exercices">    </p:cNvPr>
          <p:cNvPicPr>
            <a:picLocks noChangeAspect="1"/>
          </p:cNvPicPr>
          <p:nvPr/>
        </p:nvPicPr>
        <p:blipFill>
          <a:blip r:embed="rId1"/>
          <a:stretch>
            <a:fillRect/>
          </a:stretch>
        </p:blipFill>
        <p:spPr>
          <a:xfrm>
            <a:off x="5440680" y="1645920"/>
            <a:ext cx="6202375" cy="3876485"/>
          </a:xfrm>
          <a:prstGeom prst="rect">
            <a:avLst/>
          </a:prstGeom>
        </p:spPr>
      </p:pic>
      <p:sp>
        <p:nvSpPr>
          <p:cNvPr id="14" name="Text 11"/>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15" name="Text 12"/>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8 / 24</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150" b="1" spc="200" kern="0" dirty="0">
                <a:solidFill>
                  <a:srgbClr val="C8235F"/>
                </a:solidFill>
                <a:latin typeface="Arial" pitchFamily="34" charset="0"/>
                <a:ea typeface="Arial" pitchFamily="34" charset="-122"/>
                <a:cs typeface="Arial" pitchFamily="34" charset="-120"/>
              </a:rPr>
              <a:t>2 · CRÉER AVEC L’IA</a:t>
            </a:r>
            <a:endParaRPr lang="en-US" sz="1150" dirty="0"/>
          </a:p>
        </p:txBody>
      </p:sp>
      <p:sp>
        <p:nvSpPr>
          <p:cNvPr id="3" name="Text 1"/>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Le programme officiel, sans rien cocher</a:t>
            </a:r>
            <a:endParaRPr lang="en-US" sz="3000" dirty="0"/>
          </a:p>
        </p:txBody>
      </p:sp>
      <p:sp>
        <p:nvSpPr>
          <p:cNvPr id="4" name="Shape 2"/>
          <p:cNvSpPr/>
          <p:nvPr/>
        </p:nvSpPr>
        <p:spPr>
          <a:xfrm>
            <a:off x="548640" y="1681696"/>
            <a:ext cx="92126" cy="92126"/>
          </a:xfrm>
          <a:prstGeom prst="ellipse">
            <a:avLst/>
          </a:prstGeom>
          <a:solidFill>
            <a:srgbClr val="C8235F"/>
          </a:solidFill>
          <a:ln/>
        </p:spPr>
      </p:sp>
      <p:sp>
        <p:nvSpPr>
          <p:cNvPr id="5" name="Text 3"/>
          <p:cNvSpPr txBox="1"/>
          <p:nvPr/>
        </p:nvSpPr>
        <p:spPr>
          <a:xfrm>
            <a:off x="860450" y="1600200"/>
            <a:ext cx="4991710" cy="555955"/>
          </a:xfrm>
          <a:prstGeom prst="rect">
            <a:avLst/>
          </a:prstGeom>
          <a:noFill/>
          <a:ln/>
        </p:spPr>
        <p:txBody>
          <a:bodyPr wrap="square" lIns="0" tIns="0" rIns="0" bIns="0" rtlCol="0" anchor="t"/>
          <a:lstStyle/>
          <a:p>
            <a:pPr indent="0" marL="0">
              <a:lnSpc>
                <a:spcPct val="108000"/>
              </a:lnSpc>
              <a:buNone/>
            </a:pPr>
            <a:r>
              <a:rPr lang="en-US" sz="1550" b="1" dirty="0">
                <a:solidFill>
                  <a:srgbClr val="232845"/>
                </a:solidFill>
                <a:latin typeface="Arial" pitchFamily="34" charset="0"/>
                <a:ea typeface="Arial" pitchFamily="34" charset="-122"/>
                <a:cs typeface="Arial" pitchFamily="34" charset="-120"/>
              </a:rPr>
              <a:t>Public scolaire et discipline</a:t>
            </a:r>
            <a:pPr indent="0" marL="0">
              <a:lnSpc>
                <a:spcPct val="108000"/>
              </a:lnSpc>
              <a:buNone/>
            </a:pPr>
            <a:r>
              <a:rPr lang="en-US" sz="1550" dirty="0">
                <a:solidFill>
                  <a:srgbClr val="5A6080"/>
                </a:solidFill>
                <a:latin typeface="Arial" pitchFamily="34" charset="0"/>
                <a:ea typeface="Arial" pitchFamily="34" charset="-122"/>
                <a:cs typeface="Arial" pitchFamily="34" charset="-120"/>
              </a:rPr>
              <a:t> : Papillote cherche les extraits du programme.</a:t>
            </a:r>
            <a:endParaRPr lang="en-US" sz="1550" dirty="0"/>
          </a:p>
        </p:txBody>
      </p:sp>
      <p:sp>
        <p:nvSpPr>
          <p:cNvPr id="6" name="Shape 4"/>
          <p:cNvSpPr/>
          <p:nvPr/>
        </p:nvSpPr>
        <p:spPr>
          <a:xfrm>
            <a:off x="548640" y="2293531"/>
            <a:ext cx="92126" cy="92126"/>
          </a:xfrm>
          <a:prstGeom prst="ellipse">
            <a:avLst/>
          </a:prstGeom>
          <a:solidFill>
            <a:srgbClr val="C8235F"/>
          </a:solidFill>
          <a:ln/>
        </p:spPr>
      </p:sp>
      <p:sp>
        <p:nvSpPr>
          <p:cNvPr id="7" name="Text 5"/>
          <p:cNvSpPr txBox="1"/>
          <p:nvPr/>
        </p:nvSpPr>
        <p:spPr>
          <a:xfrm>
            <a:off x="860450" y="2212035"/>
            <a:ext cx="4991710" cy="555955"/>
          </a:xfrm>
          <a:prstGeom prst="rect">
            <a:avLst/>
          </a:prstGeom>
          <a:noFill/>
          <a:ln/>
        </p:spPr>
        <p:txBody>
          <a:bodyPr wrap="square" lIns="0" tIns="0" rIns="0" bIns="0" rtlCol="0" anchor="t"/>
          <a:lstStyle/>
          <a:p>
            <a:pPr indent="0" marL="0">
              <a:lnSpc>
                <a:spcPct val="108000"/>
              </a:lnSpc>
              <a:buNone/>
            </a:pPr>
            <a:r>
              <a:rPr lang="en-US" sz="1550" dirty="0">
                <a:solidFill>
                  <a:srgbClr val="5A6080"/>
                </a:solidFill>
                <a:latin typeface="Arial" pitchFamily="34" charset="0"/>
                <a:ea typeface="Arial" pitchFamily="34" charset="-122"/>
                <a:cs typeface="Arial" pitchFamily="34" charset="-120"/>
              </a:rPr>
              <a:t>Rien à cocher : l’IA les reçoit avec votre demande.</a:t>
            </a:r>
            <a:endParaRPr lang="en-US" sz="1550" dirty="0"/>
          </a:p>
        </p:txBody>
      </p:sp>
      <p:sp>
        <p:nvSpPr>
          <p:cNvPr id="8" name="Shape 6"/>
          <p:cNvSpPr/>
          <p:nvPr/>
        </p:nvSpPr>
        <p:spPr>
          <a:xfrm>
            <a:off x="6309360" y="1681696"/>
            <a:ext cx="92126" cy="92126"/>
          </a:xfrm>
          <a:prstGeom prst="ellipse">
            <a:avLst/>
          </a:prstGeom>
          <a:solidFill>
            <a:srgbClr val="C8235F"/>
          </a:solidFill>
          <a:ln/>
        </p:spPr>
      </p:sp>
      <p:sp>
        <p:nvSpPr>
          <p:cNvPr id="9" name="Text 7"/>
          <p:cNvSpPr txBox="1"/>
          <p:nvPr/>
        </p:nvSpPr>
        <p:spPr>
          <a:xfrm>
            <a:off x="6621170" y="1600200"/>
            <a:ext cx="5021885" cy="555955"/>
          </a:xfrm>
          <a:prstGeom prst="rect">
            <a:avLst/>
          </a:prstGeom>
          <a:noFill/>
          <a:ln/>
        </p:spPr>
        <p:txBody>
          <a:bodyPr wrap="square" lIns="0" tIns="0" rIns="0" bIns="0" rtlCol="0" anchor="t"/>
          <a:lstStyle/>
          <a:p>
            <a:pPr indent="0" marL="0">
              <a:lnSpc>
                <a:spcPct val="108000"/>
              </a:lnSpc>
              <a:buNone/>
            </a:pPr>
            <a:r>
              <a:rPr lang="en-US" sz="1550" b="1" dirty="0">
                <a:solidFill>
                  <a:srgbClr val="232845"/>
                </a:solidFill>
                <a:latin typeface="Arial" pitchFamily="34" charset="0"/>
                <a:ea typeface="Arial" pitchFamily="34" charset="-122"/>
                <a:cs typeface="Arial" pitchFamily="34" charset="-120"/>
              </a:rPr>
              <a:t>« Appuyé sur le programme officiel »</a:t>
            </a:r>
            <a:pPr indent="0" marL="0">
              <a:lnSpc>
                <a:spcPct val="108000"/>
              </a:lnSpc>
              <a:buNone/>
            </a:pPr>
            <a:r>
              <a:rPr lang="en-US" sz="1550" dirty="0">
                <a:solidFill>
                  <a:srgbClr val="5A6080"/>
                </a:solidFill>
                <a:latin typeface="Arial" pitchFamily="34" charset="0"/>
                <a:ea typeface="Arial" pitchFamily="34" charset="-122"/>
                <a:cs typeface="Arial" pitchFamily="34" charset="-120"/>
              </a:rPr>
              <a:t> : les parties consultées, sous le plan.</a:t>
            </a:r>
            <a:endParaRPr lang="en-US" sz="1550" dirty="0"/>
          </a:p>
        </p:txBody>
      </p:sp>
      <p:sp>
        <p:nvSpPr>
          <p:cNvPr id="10" name="Shape 8"/>
          <p:cNvSpPr/>
          <p:nvPr/>
        </p:nvSpPr>
        <p:spPr>
          <a:xfrm>
            <a:off x="6309360" y="2293531"/>
            <a:ext cx="92126" cy="92126"/>
          </a:xfrm>
          <a:prstGeom prst="ellipse">
            <a:avLst/>
          </a:prstGeom>
          <a:solidFill>
            <a:srgbClr val="C8235F"/>
          </a:solidFill>
          <a:ln/>
        </p:spPr>
      </p:sp>
      <p:sp>
        <p:nvSpPr>
          <p:cNvPr id="11" name="Text 9"/>
          <p:cNvSpPr txBox="1"/>
          <p:nvPr/>
        </p:nvSpPr>
        <p:spPr>
          <a:xfrm>
            <a:off x="6621170" y="2212035"/>
            <a:ext cx="5021885" cy="300838"/>
          </a:xfrm>
          <a:prstGeom prst="rect">
            <a:avLst/>
          </a:prstGeom>
          <a:noFill/>
          <a:ln/>
        </p:spPr>
        <p:txBody>
          <a:bodyPr wrap="square" lIns="0" tIns="0" rIns="0" bIns="0" rtlCol="0" anchor="t"/>
          <a:lstStyle/>
          <a:p>
            <a:pPr indent="0" marL="0">
              <a:lnSpc>
                <a:spcPct val="108000"/>
              </a:lnSpc>
              <a:buNone/>
            </a:pPr>
            <a:r>
              <a:rPr lang="en-US" sz="1550" dirty="0">
                <a:solidFill>
                  <a:srgbClr val="5A6080"/>
                </a:solidFill>
                <a:latin typeface="Arial" pitchFamily="34" charset="0"/>
                <a:ea typeface="Arial" pitchFamily="34" charset="-122"/>
                <a:cs typeface="Arial" pitchFamily="34" charset="-120"/>
              </a:rPr>
              <a:t>Chaque extrait se lit : rien n’est caché.</a:t>
            </a:r>
            <a:endParaRPr lang="en-US" sz="1550" dirty="0"/>
          </a:p>
        </p:txBody>
      </p:sp>
      <p:sp>
        <p:nvSpPr>
          <p:cNvPr id="12" name="Shape 10"/>
          <p:cNvSpPr/>
          <p:nvPr/>
        </p:nvSpPr>
        <p:spPr>
          <a:xfrm>
            <a:off x="1176376" y="3035808"/>
            <a:ext cx="9838944" cy="3235833"/>
          </a:xfrm>
          <a:prstGeom prst="roundRect">
            <a:avLst>
              <a:gd name="adj" fmla="val 3391"/>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pic>
        <p:nvPicPr>
          <p:cNvPr id="13" name="Image 0" descr="Le plan appuyé sur le programme officiel, avec ses extraits">    </p:cNvPr>
          <p:cNvPicPr>
            <a:picLocks noChangeAspect="1"/>
          </p:cNvPicPr>
          <p:nvPr/>
        </p:nvPicPr>
        <p:blipFill>
          <a:blip r:embed="rId1"/>
          <a:stretch>
            <a:fillRect/>
          </a:stretch>
        </p:blipFill>
        <p:spPr>
          <a:xfrm>
            <a:off x="1249528" y="3108960"/>
            <a:ext cx="9692640" cy="3089529"/>
          </a:xfrm>
          <a:prstGeom prst="rect">
            <a:avLst/>
          </a:prstGeom>
        </p:spPr>
      </p:pic>
      <p:sp>
        <p:nvSpPr>
          <p:cNvPr id="14" name="Text 11"/>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15" name="Text 12"/>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9 / 24</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150" b="1" spc="200" kern="0" dirty="0">
                <a:solidFill>
                  <a:srgbClr val="C8235F"/>
                </a:solidFill>
                <a:latin typeface="Arial" pitchFamily="34" charset="0"/>
                <a:ea typeface="Arial" pitchFamily="34" charset="-122"/>
                <a:cs typeface="Arial" pitchFamily="34" charset="-120"/>
              </a:rPr>
              <a:t>2 · CRÉER AVEC L’IA</a:t>
            </a:r>
            <a:endParaRPr lang="en-US" sz="1150" dirty="0"/>
          </a:p>
        </p:txBody>
      </p:sp>
      <p:sp>
        <p:nvSpPr>
          <p:cNvPr id="3" name="Text 1"/>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3. Qui rédige ?</a:t>
            </a:r>
            <a:endParaRPr lang="en-US" sz="3000" dirty="0"/>
          </a:p>
        </p:txBody>
      </p:sp>
      <p:sp>
        <p:nvSpPr>
          <p:cNvPr id="4" name="Shape 2"/>
          <p:cNvSpPr/>
          <p:nvPr/>
        </p:nvSpPr>
        <p:spPr>
          <a:xfrm>
            <a:off x="548640" y="1691640"/>
            <a:ext cx="4480560" cy="2011680"/>
          </a:xfrm>
          <a:prstGeom prst="roundRect">
            <a:avLst>
              <a:gd name="adj" fmla="val 7273"/>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5" name="Shape 3"/>
          <p:cNvSpPr/>
          <p:nvPr/>
        </p:nvSpPr>
        <p:spPr>
          <a:xfrm>
            <a:off x="777240" y="1920240"/>
            <a:ext cx="512064" cy="512064"/>
          </a:xfrm>
          <a:prstGeom prst="roundRect">
            <a:avLst>
              <a:gd name="adj" fmla="val 30000"/>
            </a:avLst>
          </a:prstGeom>
          <a:solidFill>
            <a:srgbClr val="FDE4EC"/>
          </a:solidFill>
          <a:ln/>
        </p:spPr>
      </p:sp>
      <p:pic>
        <p:nvPicPr>
          <p:cNvPr id="6" name="Image 0" descr="/var/folders/b7/tkzbyvzx72qcg9wb0t1jybvm0000gn/T/papillote-diaporama-w8hXQG/icone-0.png">    </p:cNvPr>
          <p:cNvPicPr>
            <a:picLocks noChangeAspect="1"/>
          </p:cNvPicPr>
          <p:nvPr/>
        </p:nvPicPr>
        <p:blipFill>
          <a:blip r:embed="rId1"/>
          <a:stretch>
            <a:fillRect/>
          </a:stretch>
        </p:blipFill>
        <p:spPr>
          <a:xfrm>
            <a:off x="879653" y="2022653"/>
            <a:ext cx="307238" cy="307238"/>
          </a:xfrm>
          <a:prstGeom prst="rect">
            <a:avLst/>
          </a:prstGeom>
        </p:spPr>
      </p:pic>
      <p:sp>
        <p:nvSpPr>
          <p:cNvPr id="7" name="Text 4"/>
          <p:cNvSpPr txBox="1"/>
          <p:nvPr/>
        </p:nvSpPr>
        <p:spPr>
          <a:xfrm>
            <a:off x="1463040" y="1993392"/>
            <a:ext cx="3383280" cy="365760"/>
          </a:xfrm>
          <a:prstGeom prst="rect">
            <a:avLst/>
          </a:prstGeom>
          <a:noFill/>
          <a:ln/>
        </p:spPr>
        <p:txBody>
          <a:bodyPr wrap="square" lIns="0" tIns="0" rIns="0" bIns="0" rtlCol="0" anchor="t"/>
          <a:lstStyle/>
          <a:p>
            <a:pPr indent="0" marL="0">
              <a:buNone/>
            </a:pPr>
            <a:r>
              <a:rPr lang="en-US" sz="1800" b="1" dirty="0">
                <a:solidFill>
                  <a:srgbClr val="232845"/>
                </a:solidFill>
                <a:latin typeface="Georgia" pitchFamily="34" charset="0"/>
                <a:ea typeface="Georgia" pitchFamily="34" charset="-122"/>
                <a:cs typeface="Georgia" pitchFamily="34" charset="-120"/>
              </a:rPr>
              <a:t>L’IA intégrée</a:t>
            </a:r>
            <a:endParaRPr lang="en-US" sz="1800" dirty="0"/>
          </a:p>
        </p:txBody>
      </p:sp>
      <p:sp>
        <p:nvSpPr>
          <p:cNvPr id="8" name="Shape 5"/>
          <p:cNvSpPr/>
          <p:nvPr/>
        </p:nvSpPr>
        <p:spPr>
          <a:xfrm>
            <a:off x="822960" y="2631300"/>
            <a:ext cx="80239" cy="80239"/>
          </a:xfrm>
          <a:prstGeom prst="ellipse">
            <a:avLst/>
          </a:prstGeom>
          <a:solidFill>
            <a:srgbClr val="C8235F"/>
          </a:solidFill>
          <a:ln/>
        </p:spPr>
      </p:sp>
      <p:sp>
        <p:nvSpPr>
          <p:cNvPr id="9" name="Text 6"/>
          <p:cNvSpPr txBox="1"/>
          <p:nvPr/>
        </p:nvSpPr>
        <p:spPr>
          <a:xfrm>
            <a:off x="1094537" y="2560320"/>
            <a:ext cx="3706063" cy="267919"/>
          </a:xfrm>
          <a:prstGeom prst="rect">
            <a:avLst/>
          </a:prstGeom>
          <a:noFill/>
          <a:ln/>
        </p:spPr>
        <p:txBody>
          <a:bodyPr wrap="square" lIns="0" tIns="0" rIns="0" bIns="0" rtlCol="0" anchor="t"/>
          <a:lstStyle/>
          <a:p>
            <a:pPr indent="0" marL="0">
              <a:lnSpc>
                <a:spcPct val="108000"/>
              </a:lnSpc>
              <a:buNone/>
            </a:pPr>
            <a:r>
              <a:rPr lang="en-US" sz="1350" dirty="0">
                <a:solidFill>
                  <a:srgbClr val="5A6080"/>
                </a:solidFill>
                <a:latin typeface="Arial" pitchFamily="34" charset="0"/>
                <a:ea typeface="Arial" pitchFamily="34" charset="-122"/>
                <a:cs typeface="Arial" pitchFamily="34" charset="-120"/>
              </a:rPr>
              <a:t>ILaaS : automatique, rien à copier.</a:t>
            </a:r>
            <a:endParaRPr lang="en-US" sz="1350" dirty="0"/>
          </a:p>
        </p:txBody>
      </p:sp>
      <p:sp>
        <p:nvSpPr>
          <p:cNvPr id="10" name="Shape 7"/>
          <p:cNvSpPr/>
          <p:nvPr/>
        </p:nvSpPr>
        <p:spPr>
          <a:xfrm>
            <a:off x="822960" y="2904300"/>
            <a:ext cx="80239" cy="80239"/>
          </a:xfrm>
          <a:prstGeom prst="ellipse">
            <a:avLst/>
          </a:prstGeom>
          <a:solidFill>
            <a:srgbClr val="C8235F"/>
          </a:solidFill>
          <a:ln/>
        </p:spPr>
      </p:sp>
      <p:sp>
        <p:nvSpPr>
          <p:cNvPr id="11" name="Text 8"/>
          <p:cNvSpPr txBox="1"/>
          <p:nvPr/>
        </p:nvSpPr>
        <p:spPr>
          <a:xfrm>
            <a:off x="1094537" y="2833319"/>
            <a:ext cx="3706063" cy="267919"/>
          </a:xfrm>
          <a:prstGeom prst="rect">
            <a:avLst/>
          </a:prstGeom>
          <a:noFill/>
          <a:ln/>
        </p:spPr>
        <p:txBody>
          <a:bodyPr wrap="square" lIns="0" tIns="0" rIns="0" bIns="0" rtlCol="0" anchor="t"/>
          <a:lstStyle/>
          <a:p>
            <a:pPr indent="0" marL="0">
              <a:lnSpc>
                <a:spcPct val="108000"/>
              </a:lnSpc>
              <a:buNone/>
            </a:pPr>
            <a:r>
              <a:rPr lang="en-US" sz="1350" dirty="0">
                <a:solidFill>
                  <a:srgbClr val="5A6080"/>
                </a:solidFill>
                <a:latin typeface="Arial" pitchFamily="34" charset="0"/>
                <a:ea typeface="Arial" pitchFamily="34" charset="-122"/>
                <a:cs typeface="Arial" pitchFamily="34" charset="-120"/>
              </a:rPr>
              <a:t>Un plan à corriger, puis les chapitres.</a:t>
            </a:r>
            <a:endParaRPr lang="en-US" sz="1350" dirty="0"/>
          </a:p>
        </p:txBody>
      </p:sp>
      <p:sp>
        <p:nvSpPr>
          <p:cNvPr id="12" name="Shape 9"/>
          <p:cNvSpPr/>
          <p:nvPr/>
        </p:nvSpPr>
        <p:spPr>
          <a:xfrm>
            <a:off x="548640" y="3904488"/>
            <a:ext cx="4480560" cy="2011680"/>
          </a:xfrm>
          <a:prstGeom prst="roundRect">
            <a:avLst>
              <a:gd name="adj" fmla="val 7273"/>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13" name="Shape 10"/>
          <p:cNvSpPr/>
          <p:nvPr/>
        </p:nvSpPr>
        <p:spPr>
          <a:xfrm>
            <a:off x="777240" y="4133088"/>
            <a:ext cx="512064" cy="512064"/>
          </a:xfrm>
          <a:prstGeom prst="roundRect">
            <a:avLst>
              <a:gd name="adj" fmla="val 30000"/>
            </a:avLst>
          </a:prstGeom>
          <a:solidFill>
            <a:srgbClr val="EEE6FC"/>
          </a:solidFill>
          <a:ln/>
        </p:spPr>
      </p:sp>
      <p:pic>
        <p:nvPicPr>
          <p:cNvPr id="14" name="Image 1" descr="/var/folders/b7/tkzbyvzx72qcg9wb0t1jybvm0000gn/T/papillote-diaporama-w8hXQG/icone-12.png">    </p:cNvPr>
          <p:cNvPicPr>
            <a:picLocks noChangeAspect="1"/>
          </p:cNvPicPr>
          <p:nvPr/>
        </p:nvPicPr>
        <p:blipFill>
          <a:blip r:embed="rId2"/>
          <a:stretch>
            <a:fillRect/>
          </a:stretch>
        </p:blipFill>
        <p:spPr>
          <a:xfrm>
            <a:off x="879653" y="4235501"/>
            <a:ext cx="307238" cy="307238"/>
          </a:xfrm>
          <a:prstGeom prst="rect">
            <a:avLst/>
          </a:prstGeom>
        </p:spPr>
      </p:pic>
      <p:sp>
        <p:nvSpPr>
          <p:cNvPr id="15" name="Text 11"/>
          <p:cNvSpPr txBox="1"/>
          <p:nvPr/>
        </p:nvSpPr>
        <p:spPr>
          <a:xfrm>
            <a:off x="1463040" y="4206240"/>
            <a:ext cx="3383280" cy="365760"/>
          </a:xfrm>
          <a:prstGeom prst="rect">
            <a:avLst/>
          </a:prstGeom>
          <a:noFill/>
          <a:ln/>
        </p:spPr>
        <p:txBody>
          <a:bodyPr wrap="square" lIns="0" tIns="0" rIns="0" bIns="0" rtlCol="0" anchor="t"/>
          <a:lstStyle/>
          <a:p>
            <a:pPr indent="0" marL="0">
              <a:buNone/>
            </a:pPr>
            <a:r>
              <a:rPr lang="en-US" sz="1800" b="1" dirty="0">
                <a:solidFill>
                  <a:srgbClr val="232845"/>
                </a:solidFill>
                <a:latin typeface="Georgia" pitchFamily="34" charset="0"/>
                <a:ea typeface="Georgia" pitchFamily="34" charset="-122"/>
                <a:cs typeface="Georgia" pitchFamily="34" charset="-120"/>
              </a:rPr>
              <a:t>Votre propre IA</a:t>
            </a:r>
            <a:endParaRPr lang="en-US" sz="1800" dirty="0"/>
          </a:p>
        </p:txBody>
      </p:sp>
      <p:sp>
        <p:nvSpPr>
          <p:cNvPr id="16" name="Shape 12"/>
          <p:cNvSpPr/>
          <p:nvPr/>
        </p:nvSpPr>
        <p:spPr>
          <a:xfrm>
            <a:off x="822960" y="4844148"/>
            <a:ext cx="80239" cy="80239"/>
          </a:xfrm>
          <a:prstGeom prst="ellipse">
            <a:avLst/>
          </a:prstGeom>
          <a:solidFill>
            <a:srgbClr val="C8235F"/>
          </a:solidFill>
          <a:ln/>
        </p:spPr>
      </p:sp>
      <p:sp>
        <p:nvSpPr>
          <p:cNvPr id="17" name="Text 13"/>
          <p:cNvSpPr txBox="1"/>
          <p:nvPr/>
        </p:nvSpPr>
        <p:spPr>
          <a:xfrm>
            <a:off x="1094537" y="4773168"/>
            <a:ext cx="3706063" cy="267919"/>
          </a:xfrm>
          <a:prstGeom prst="rect">
            <a:avLst/>
          </a:prstGeom>
          <a:noFill/>
          <a:ln/>
        </p:spPr>
        <p:txBody>
          <a:bodyPr wrap="square" lIns="0" tIns="0" rIns="0" bIns="0" rtlCol="0" anchor="t"/>
          <a:lstStyle/>
          <a:p>
            <a:pPr indent="0" marL="0">
              <a:lnSpc>
                <a:spcPct val="108000"/>
              </a:lnSpc>
              <a:buNone/>
            </a:pPr>
            <a:r>
              <a:rPr lang="en-US" sz="1350" dirty="0">
                <a:solidFill>
                  <a:srgbClr val="5A6080"/>
                </a:solidFill>
                <a:latin typeface="Arial" pitchFamily="34" charset="0"/>
                <a:ea typeface="Arial" pitchFamily="34" charset="-122"/>
                <a:cs typeface="Arial" pitchFamily="34" charset="-120"/>
              </a:rPr>
              <a:t>Un seul prompt, un seul bloc à copier.</a:t>
            </a:r>
            <a:endParaRPr lang="en-US" sz="1350" dirty="0"/>
          </a:p>
        </p:txBody>
      </p:sp>
      <p:sp>
        <p:nvSpPr>
          <p:cNvPr id="18" name="Shape 14"/>
          <p:cNvSpPr/>
          <p:nvPr/>
        </p:nvSpPr>
        <p:spPr>
          <a:xfrm>
            <a:off x="822960" y="5117148"/>
            <a:ext cx="80239" cy="80239"/>
          </a:xfrm>
          <a:prstGeom prst="ellipse">
            <a:avLst/>
          </a:prstGeom>
          <a:solidFill>
            <a:srgbClr val="C8235F"/>
          </a:solidFill>
          <a:ln/>
        </p:spPr>
      </p:sp>
      <p:sp>
        <p:nvSpPr>
          <p:cNvPr id="19" name="Text 15"/>
          <p:cNvSpPr txBox="1"/>
          <p:nvPr/>
        </p:nvSpPr>
        <p:spPr>
          <a:xfrm>
            <a:off x="1094537" y="5046167"/>
            <a:ext cx="3706063" cy="267919"/>
          </a:xfrm>
          <a:prstGeom prst="rect">
            <a:avLst/>
          </a:prstGeom>
          <a:noFill/>
          <a:ln/>
        </p:spPr>
        <p:txBody>
          <a:bodyPr wrap="square" lIns="0" tIns="0" rIns="0" bIns="0" rtlCol="0" anchor="t"/>
          <a:lstStyle/>
          <a:p>
            <a:pPr indent="0" marL="0">
              <a:lnSpc>
                <a:spcPct val="108000"/>
              </a:lnSpc>
              <a:buNone/>
            </a:pPr>
            <a:r>
              <a:rPr lang="en-US" sz="1350" dirty="0">
                <a:solidFill>
                  <a:srgbClr val="5A6080"/>
                </a:solidFill>
                <a:latin typeface="Arial" pitchFamily="34" charset="0"/>
                <a:ea typeface="Arial" pitchFamily="34" charset="-122"/>
                <a:cs typeface="Arial" pitchFamily="34" charset="-120"/>
              </a:rPr>
              <a:t>La réponse est vérifiée aussitôt.</a:t>
            </a:r>
            <a:endParaRPr lang="en-US" sz="1350" dirty="0"/>
          </a:p>
        </p:txBody>
      </p:sp>
      <p:sp>
        <p:nvSpPr>
          <p:cNvPr id="20" name="Shape 16"/>
          <p:cNvSpPr/>
          <p:nvPr/>
        </p:nvSpPr>
        <p:spPr>
          <a:xfrm>
            <a:off x="822960" y="5390147"/>
            <a:ext cx="80239" cy="80239"/>
          </a:xfrm>
          <a:prstGeom prst="ellipse">
            <a:avLst/>
          </a:prstGeom>
          <a:solidFill>
            <a:srgbClr val="C8235F"/>
          </a:solidFill>
          <a:ln/>
        </p:spPr>
      </p:sp>
      <p:sp>
        <p:nvSpPr>
          <p:cNvPr id="21" name="Text 17"/>
          <p:cNvSpPr txBox="1"/>
          <p:nvPr/>
        </p:nvSpPr>
        <p:spPr>
          <a:xfrm>
            <a:off x="1094537" y="5319166"/>
            <a:ext cx="3706063" cy="267919"/>
          </a:xfrm>
          <a:prstGeom prst="rect">
            <a:avLst/>
          </a:prstGeom>
          <a:noFill/>
          <a:ln/>
        </p:spPr>
        <p:txBody>
          <a:bodyPr wrap="square" lIns="0" tIns="0" rIns="0" bIns="0" rtlCol="0" anchor="t"/>
          <a:lstStyle/>
          <a:p>
            <a:pPr indent="0" marL="0">
              <a:lnSpc>
                <a:spcPct val="108000"/>
              </a:lnSpc>
              <a:buNone/>
            </a:pPr>
            <a:r>
              <a:rPr lang="en-US" sz="1350" dirty="0">
                <a:solidFill>
                  <a:srgbClr val="5A6080"/>
                </a:solidFill>
                <a:latin typeface="Arial" pitchFamily="34" charset="0"/>
                <a:ea typeface="Arial" pitchFamily="34" charset="-122"/>
                <a:cs typeface="Arial" pitchFamily="34" charset="-120"/>
              </a:rPr>
              <a:t>« Continue » si elle est coupée.</a:t>
            </a:r>
            <a:endParaRPr lang="en-US" sz="1350" dirty="0"/>
          </a:p>
        </p:txBody>
      </p:sp>
      <p:sp>
        <p:nvSpPr>
          <p:cNvPr id="22" name="Shape 18"/>
          <p:cNvSpPr/>
          <p:nvPr/>
        </p:nvSpPr>
        <p:spPr>
          <a:xfrm>
            <a:off x="5581412" y="1572768"/>
            <a:ext cx="5920910" cy="4489704"/>
          </a:xfrm>
          <a:prstGeom prst="roundRect">
            <a:avLst>
              <a:gd name="adj" fmla="val 2444"/>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pic>
        <p:nvPicPr>
          <p:cNvPr id="23" name="Image 2" descr="La fenêtre du copier-coller avec votre IA">    </p:cNvPr>
          <p:cNvPicPr>
            <a:picLocks noChangeAspect="1"/>
          </p:cNvPicPr>
          <p:nvPr/>
        </p:nvPicPr>
        <p:blipFill>
          <a:blip r:embed="rId3"/>
          <a:stretch>
            <a:fillRect/>
          </a:stretch>
        </p:blipFill>
        <p:spPr>
          <a:xfrm>
            <a:off x="5654564" y="1645920"/>
            <a:ext cx="5774606" cy="4343400"/>
          </a:xfrm>
          <a:prstGeom prst="rect">
            <a:avLst/>
          </a:prstGeom>
        </p:spPr>
      </p:pic>
      <p:sp>
        <p:nvSpPr>
          <p:cNvPr id="24" name="Text 19"/>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25" name="Text 20"/>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10 / 24</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150" b="1" spc="200" kern="0" dirty="0">
                <a:solidFill>
                  <a:srgbClr val="C8235F"/>
                </a:solidFill>
                <a:latin typeface="Arial" pitchFamily="34" charset="0"/>
                <a:ea typeface="Arial" pitchFamily="34" charset="-122"/>
                <a:cs typeface="Arial" pitchFamily="34" charset="-120"/>
              </a:rPr>
              <a:t>2 · CRÉER AVEC L’IA</a:t>
            </a:r>
            <a:endParaRPr lang="en-US" sz="1150" dirty="0"/>
          </a:p>
        </p:txBody>
      </p:sp>
      <p:sp>
        <p:nvSpPr>
          <p:cNvPr id="3" name="Text 1"/>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Choisir le modèle de l’IA intégrée</a:t>
            </a:r>
            <a:endParaRPr lang="en-US" sz="3000" dirty="0"/>
          </a:p>
        </p:txBody>
      </p:sp>
      <p:sp>
        <p:nvSpPr>
          <p:cNvPr id="4" name="Shape 2"/>
          <p:cNvSpPr/>
          <p:nvPr/>
        </p:nvSpPr>
        <p:spPr>
          <a:xfrm>
            <a:off x="548640" y="1775765"/>
            <a:ext cx="95098" cy="95098"/>
          </a:xfrm>
          <a:prstGeom prst="ellipse">
            <a:avLst/>
          </a:prstGeom>
          <a:solidFill>
            <a:srgbClr val="C8235F"/>
          </a:solidFill>
          <a:ln/>
        </p:spPr>
      </p:sp>
      <p:sp>
        <p:nvSpPr>
          <p:cNvPr id="5" name="Text 3"/>
          <p:cNvSpPr txBox="1"/>
          <p:nvPr/>
        </p:nvSpPr>
        <p:spPr>
          <a:xfrm>
            <a:off x="870509" y="1691640"/>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La petite flèche</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du bouton « Proposer un plan » ou « C’est parti ».</a:t>
            </a:r>
            <a:endParaRPr lang="en-US" sz="1600" dirty="0"/>
          </a:p>
        </p:txBody>
      </p:sp>
      <p:sp>
        <p:nvSpPr>
          <p:cNvPr id="6" name="Shape 4"/>
          <p:cNvSpPr/>
          <p:nvPr/>
        </p:nvSpPr>
        <p:spPr>
          <a:xfrm>
            <a:off x="548640" y="2404059"/>
            <a:ext cx="95098" cy="95098"/>
          </a:xfrm>
          <a:prstGeom prst="ellipse">
            <a:avLst/>
          </a:prstGeom>
          <a:solidFill>
            <a:srgbClr val="C8235F"/>
          </a:solidFill>
          <a:ln/>
        </p:spPr>
      </p:sp>
      <p:sp>
        <p:nvSpPr>
          <p:cNvPr id="7" name="Text 5"/>
          <p:cNvSpPr txBox="1"/>
          <p:nvPr/>
        </p:nvSpPr>
        <p:spPr>
          <a:xfrm>
            <a:off x="870509" y="2319934"/>
            <a:ext cx="4158691" cy="309067"/>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Gemma 4</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rapide et léger.</a:t>
            </a:r>
            <a:endParaRPr lang="en-US" sz="1600" dirty="0"/>
          </a:p>
        </p:txBody>
      </p:sp>
      <p:sp>
        <p:nvSpPr>
          <p:cNvPr id="8" name="Shape 6"/>
          <p:cNvSpPr/>
          <p:nvPr/>
        </p:nvSpPr>
        <p:spPr>
          <a:xfrm>
            <a:off x="548640" y="2769006"/>
            <a:ext cx="95098" cy="95098"/>
          </a:xfrm>
          <a:prstGeom prst="ellipse">
            <a:avLst/>
          </a:prstGeom>
          <a:solidFill>
            <a:srgbClr val="C8235F"/>
          </a:solidFill>
          <a:ln/>
        </p:spPr>
      </p:sp>
      <p:sp>
        <p:nvSpPr>
          <p:cNvPr id="9" name="Text 7"/>
          <p:cNvSpPr txBox="1"/>
          <p:nvPr/>
        </p:nvSpPr>
        <p:spPr>
          <a:xfrm>
            <a:off x="870509" y="2684882"/>
            <a:ext cx="4158691" cy="309067"/>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Qwen 3.8</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plus riche, plus nuancé.</a:t>
            </a:r>
            <a:endParaRPr lang="en-US" sz="1600" dirty="0"/>
          </a:p>
        </p:txBody>
      </p:sp>
      <p:sp>
        <p:nvSpPr>
          <p:cNvPr id="10" name="Shape 8"/>
          <p:cNvSpPr/>
          <p:nvPr/>
        </p:nvSpPr>
        <p:spPr>
          <a:xfrm>
            <a:off x="548640" y="3133954"/>
            <a:ext cx="95098" cy="95098"/>
          </a:xfrm>
          <a:prstGeom prst="ellipse">
            <a:avLst/>
          </a:prstGeom>
          <a:solidFill>
            <a:srgbClr val="C8235F"/>
          </a:solidFill>
          <a:ln/>
        </p:spPr>
      </p:sp>
      <p:sp>
        <p:nvSpPr>
          <p:cNvPr id="11" name="Text 9"/>
          <p:cNvSpPr txBox="1"/>
          <p:nvPr/>
        </p:nvSpPr>
        <p:spPr>
          <a:xfrm>
            <a:off x="870509" y="3049829"/>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Mistral Small 4</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(par défaut) : pour les activités ambitieuses.</a:t>
            </a:r>
            <a:endParaRPr lang="en-US" sz="1600" dirty="0"/>
          </a:p>
        </p:txBody>
      </p:sp>
      <p:sp>
        <p:nvSpPr>
          <p:cNvPr id="12" name="Shape 10"/>
          <p:cNvSpPr/>
          <p:nvPr/>
        </p:nvSpPr>
        <p:spPr>
          <a:xfrm>
            <a:off x="548640" y="3762248"/>
            <a:ext cx="95098" cy="95098"/>
          </a:xfrm>
          <a:prstGeom prst="ellipse">
            <a:avLst/>
          </a:prstGeom>
          <a:solidFill>
            <a:srgbClr val="C8235F"/>
          </a:solidFill>
          <a:ln/>
        </p:spPr>
      </p:sp>
      <p:sp>
        <p:nvSpPr>
          <p:cNvPr id="13" name="Text 11"/>
          <p:cNvSpPr txBox="1"/>
          <p:nvPr/>
        </p:nvSpPr>
        <p:spPr>
          <a:xfrm>
            <a:off x="870509" y="3678123"/>
            <a:ext cx="4158691" cy="572414"/>
          </a:xfrm>
          <a:prstGeom prst="rect">
            <a:avLst/>
          </a:prstGeom>
          <a:noFill/>
          <a:ln/>
        </p:spPr>
        <p:txBody>
          <a:bodyPr wrap="square" lIns="0" tIns="0" rIns="0" bIns="0" rtlCol="0" anchor="t"/>
          <a:lstStyle/>
          <a:p>
            <a:pPr indent="0" marL="0">
              <a:lnSpc>
                <a:spcPct val="108000"/>
              </a:lnSpc>
              <a:buNone/>
            </a:pPr>
            <a:r>
              <a:rPr lang="en-US" sz="1600" dirty="0">
                <a:solidFill>
                  <a:srgbClr val="5A6080"/>
                </a:solidFill>
                <a:latin typeface="Arial" pitchFamily="34" charset="0"/>
                <a:ea typeface="Arial" pitchFamily="34" charset="-122"/>
                <a:cs typeface="Arial" pitchFamily="34" charset="-120"/>
              </a:rPr>
              <a:t>Un autre modèle prend le relais si besoin.</a:t>
            </a:r>
            <a:endParaRPr lang="en-US" sz="1600" dirty="0"/>
          </a:p>
        </p:txBody>
      </p:sp>
      <p:sp>
        <p:nvSpPr>
          <p:cNvPr id="14" name="Shape 12"/>
          <p:cNvSpPr/>
          <p:nvPr/>
        </p:nvSpPr>
        <p:spPr>
          <a:xfrm>
            <a:off x="6177415" y="1572768"/>
            <a:ext cx="4728906" cy="4489704"/>
          </a:xfrm>
          <a:prstGeom prst="roundRect">
            <a:avLst>
              <a:gd name="adj" fmla="val 2444"/>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pic>
        <p:nvPicPr>
          <p:cNvPr id="15" name="Image 0" descr="Le choix du modèle de l’IA intégrée">    </p:cNvPr>
          <p:cNvPicPr>
            <a:picLocks noChangeAspect="1"/>
          </p:cNvPicPr>
          <p:nvPr/>
        </p:nvPicPr>
        <p:blipFill>
          <a:blip r:embed="rId1"/>
          <a:stretch>
            <a:fillRect/>
          </a:stretch>
        </p:blipFill>
        <p:spPr>
          <a:xfrm>
            <a:off x="6250567" y="1645920"/>
            <a:ext cx="4582602" cy="4343400"/>
          </a:xfrm>
          <a:prstGeom prst="rect">
            <a:avLst/>
          </a:prstGeom>
        </p:spPr>
      </p:pic>
      <p:sp>
        <p:nvSpPr>
          <p:cNvPr id="16" name="Text 13"/>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17" name="Text 14"/>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11 / 24</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150" b="1" spc="200" kern="0" dirty="0">
                <a:solidFill>
                  <a:srgbClr val="C8235F"/>
                </a:solidFill>
                <a:latin typeface="Arial" pitchFamily="34" charset="0"/>
                <a:ea typeface="Arial" pitchFamily="34" charset="-122"/>
                <a:cs typeface="Arial" pitchFamily="34" charset="-120"/>
              </a:rPr>
              <a:t>2 · CRÉER AVEC L’IA</a:t>
            </a:r>
            <a:endParaRPr lang="en-US" sz="1150" dirty="0"/>
          </a:p>
        </p:txBody>
      </p:sp>
      <p:sp>
        <p:nvSpPr>
          <p:cNvPr id="3" name="Text 1"/>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4. Le plan, puis la rédaction</a:t>
            </a:r>
            <a:endParaRPr lang="en-US" sz="3000" dirty="0"/>
          </a:p>
        </p:txBody>
      </p:sp>
      <p:sp>
        <p:nvSpPr>
          <p:cNvPr id="4" name="Shape 2"/>
          <p:cNvSpPr/>
          <p:nvPr/>
        </p:nvSpPr>
        <p:spPr>
          <a:xfrm>
            <a:off x="548640" y="1775765"/>
            <a:ext cx="95098" cy="95098"/>
          </a:xfrm>
          <a:prstGeom prst="ellipse">
            <a:avLst/>
          </a:prstGeom>
          <a:solidFill>
            <a:srgbClr val="C8235F"/>
          </a:solidFill>
          <a:ln/>
        </p:spPr>
      </p:sp>
      <p:sp>
        <p:nvSpPr>
          <p:cNvPr id="5" name="Text 3"/>
          <p:cNvSpPr txBox="1"/>
          <p:nvPr/>
        </p:nvSpPr>
        <p:spPr>
          <a:xfrm>
            <a:off x="870509" y="1691640"/>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Un plan modifiable</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chapitres, écrans, questions.</a:t>
            </a:r>
            <a:endParaRPr lang="en-US" sz="1600" dirty="0"/>
          </a:p>
        </p:txBody>
      </p:sp>
      <p:sp>
        <p:nvSpPr>
          <p:cNvPr id="6" name="Shape 4"/>
          <p:cNvSpPr/>
          <p:nvPr/>
        </p:nvSpPr>
        <p:spPr>
          <a:xfrm>
            <a:off x="548640" y="2404059"/>
            <a:ext cx="95098" cy="95098"/>
          </a:xfrm>
          <a:prstGeom prst="ellipse">
            <a:avLst/>
          </a:prstGeom>
          <a:solidFill>
            <a:srgbClr val="C8235F"/>
          </a:solidFill>
          <a:ln/>
        </p:spPr>
      </p:sp>
      <p:sp>
        <p:nvSpPr>
          <p:cNvPr id="7" name="Text 5"/>
          <p:cNvSpPr txBox="1"/>
          <p:nvPr/>
        </p:nvSpPr>
        <p:spPr>
          <a:xfrm>
            <a:off x="870509" y="2319934"/>
            <a:ext cx="4158691" cy="309067"/>
          </a:xfrm>
          <a:prstGeom prst="rect">
            <a:avLst/>
          </a:prstGeom>
          <a:noFill/>
          <a:ln/>
        </p:spPr>
        <p:txBody>
          <a:bodyPr wrap="square" lIns="0" tIns="0" rIns="0" bIns="0" rtlCol="0" anchor="t"/>
          <a:lstStyle/>
          <a:p>
            <a:pPr indent="0" marL="0">
              <a:lnSpc>
                <a:spcPct val="108000"/>
              </a:lnSpc>
              <a:buNone/>
            </a:pPr>
            <a:r>
              <a:rPr lang="en-US" sz="1600" dirty="0">
                <a:solidFill>
                  <a:srgbClr val="5A6080"/>
                </a:solidFill>
                <a:latin typeface="Arial" pitchFamily="34" charset="0"/>
                <a:ea typeface="Arial" pitchFamily="34" charset="-122"/>
                <a:cs typeface="Arial" pitchFamily="34" charset="-120"/>
              </a:rPr>
              <a:t>Renommer, déplacer, retirer, ajouter.</a:t>
            </a:r>
            <a:endParaRPr lang="en-US" sz="1600" dirty="0"/>
          </a:p>
        </p:txBody>
      </p:sp>
      <p:sp>
        <p:nvSpPr>
          <p:cNvPr id="8" name="Shape 6"/>
          <p:cNvSpPr/>
          <p:nvPr/>
        </p:nvSpPr>
        <p:spPr>
          <a:xfrm>
            <a:off x="548640" y="2769006"/>
            <a:ext cx="95098" cy="95098"/>
          </a:xfrm>
          <a:prstGeom prst="ellipse">
            <a:avLst/>
          </a:prstGeom>
          <a:solidFill>
            <a:srgbClr val="C8235F"/>
          </a:solidFill>
          <a:ln/>
        </p:spPr>
      </p:sp>
      <p:sp>
        <p:nvSpPr>
          <p:cNvPr id="9" name="Text 7"/>
          <p:cNvSpPr txBox="1"/>
          <p:nvPr/>
        </p:nvSpPr>
        <p:spPr>
          <a:xfrm>
            <a:off x="870509" y="2684882"/>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 C’est parti »</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rien n’est rédigé avant.</a:t>
            </a:r>
            <a:endParaRPr lang="en-US" sz="1600" dirty="0"/>
          </a:p>
        </p:txBody>
      </p:sp>
      <p:sp>
        <p:nvSpPr>
          <p:cNvPr id="10" name="Shape 8"/>
          <p:cNvSpPr/>
          <p:nvPr/>
        </p:nvSpPr>
        <p:spPr>
          <a:xfrm>
            <a:off x="548640" y="3397301"/>
            <a:ext cx="95098" cy="95098"/>
          </a:xfrm>
          <a:prstGeom prst="ellipse">
            <a:avLst/>
          </a:prstGeom>
          <a:solidFill>
            <a:srgbClr val="C8235F"/>
          </a:solidFill>
          <a:ln/>
        </p:spPr>
      </p:sp>
      <p:sp>
        <p:nvSpPr>
          <p:cNvPr id="11" name="Text 9"/>
          <p:cNvSpPr txBox="1"/>
          <p:nvPr/>
        </p:nvSpPr>
        <p:spPr>
          <a:xfrm>
            <a:off x="870509" y="3313176"/>
            <a:ext cx="4158691" cy="572414"/>
          </a:xfrm>
          <a:prstGeom prst="rect">
            <a:avLst/>
          </a:prstGeom>
          <a:noFill/>
          <a:ln/>
        </p:spPr>
        <p:txBody>
          <a:bodyPr wrap="square" lIns="0" tIns="0" rIns="0" bIns="0" rtlCol="0" anchor="t"/>
          <a:lstStyle/>
          <a:p>
            <a:pPr indent="0" marL="0">
              <a:lnSpc>
                <a:spcPct val="108000"/>
              </a:lnSpc>
              <a:buNone/>
            </a:pPr>
            <a:r>
              <a:rPr lang="en-US" sz="1600" dirty="0">
                <a:solidFill>
                  <a:srgbClr val="5A6080"/>
                </a:solidFill>
                <a:latin typeface="Arial" pitchFamily="34" charset="0"/>
                <a:ea typeface="Arial" pitchFamily="34" charset="-122"/>
                <a:cs typeface="Arial" pitchFamily="34" charset="-120"/>
              </a:rPr>
              <a:t>Les chapitres s’écrivent sous vos yeux, dans l’atelier.</a:t>
            </a:r>
            <a:endParaRPr lang="en-US" sz="1600" dirty="0"/>
          </a:p>
        </p:txBody>
      </p:sp>
      <p:sp>
        <p:nvSpPr>
          <p:cNvPr id="12" name="Shape 10"/>
          <p:cNvSpPr/>
          <p:nvPr/>
        </p:nvSpPr>
        <p:spPr>
          <a:xfrm>
            <a:off x="5367528" y="1572768"/>
            <a:ext cx="6348679" cy="4022789"/>
          </a:xfrm>
          <a:prstGeom prst="roundRect">
            <a:avLst>
              <a:gd name="adj" fmla="val 2728"/>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pic>
        <p:nvPicPr>
          <p:cNvPr id="13" name="Image 0" descr="Le plan proposé par l’IA, modifiable">    </p:cNvPr>
          <p:cNvPicPr>
            <a:picLocks noChangeAspect="1"/>
          </p:cNvPicPr>
          <p:nvPr/>
        </p:nvPicPr>
        <p:blipFill>
          <a:blip r:embed="rId1"/>
          <a:stretch>
            <a:fillRect/>
          </a:stretch>
        </p:blipFill>
        <p:spPr>
          <a:xfrm>
            <a:off x="5440680" y="1645920"/>
            <a:ext cx="6202375" cy="3876485"/>
          </a:xfrm>
          <a:prstGeom prst="rect">
            <a:avLst/>
          </a:prstGeom>
        </p:spPr>
      </p:pic>
      <p:sp>
        <p:nvSpPr>
          <p:cNvPr id="14" name="Text 11"/>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15" name="Text 12"/>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12 / 24</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150" b="1" spc="200" kern="0" dirty="0">
                <a:solidFill>
                  <a:srgbClr val="C8235F"/>
                </a:solidFill>
                <a:latin typeface="Arial" pitchFamily="34" charset="0"/>
                <a:ea typeface="Arial" pitchFamily="34" charset="-122"/>
                <a:cs typeface="Arial" pitchFamily="34" charset="-120"/>
              </a:rPr>
              <a:t>3 · RETOUCHER DANS L’ATELIER</a:t>
            </a:r>
            <a:endParaRPr lang="en-US" sz="1150" dirty="0"/>
          </a:p>
        </p:txBody>
      </p:sp>
      <p:sp>
        <p:nvSpPr>
          <p:cNvPr id="3" name="Text 1"/>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L’atelier</a:t>
            </a:r>
            <a:endParaRPr lang="en-US" sz="3000" dirty="0"/>
          </a:p>
        </p:txBody>
      </p:sp>
      <p:sp>
        <p:nvSpPr>
          <p:cNvPr id="4" name="Shape 2"/>
          <p:cNvSpPr/>
          <p:nvPr/>
        </p:nvSpPr>
        <p:spPr>
          <a:xfrm>
            <a:off x="548640" y="1775765"/>
            <a:ext cx="95098" cy="95098"/>
          </a:xfrm>
          <a:prstGeom prst="ellipse">
            <a:avLst/>
          </a:prstGeom>
          <a:solidFill>
            <a:srgbClr val="C8235F"/>
          </a:solidFill>
          <a:ln/>
        </p:spPr>
      </p:sp>
      <p:sp>
        <p:nvSpPr>
          <p:cNvPr id="5" name="Text 3"/>
          <p:cNvSpPr txBox="1"/>
          <p:nvPr/>
        </p:nvSpPr>
        <p:spPr>
          <a:xfrm>
            <a:off x="870509" y="1691640"/>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Le plan</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chapitres et écrans, à réordonner.</a:t>
            </a:r>
            <a:endParaRPr lang="en-US" sz="1600" dirty="0"/>
          </a:p>
        </p:txBody>
      </p:sp>
      <p:sp>
        <p:nvSpPr>
          <p:cNvPr id="6" name="Shape 4"/>
          <p:cNvSpPr/>
          <p:nvPr/>
        </p:nvSpPr>
        <p:spPr>
          <a:xfrm>
            <a:off x="548640" y="2404059"/>
            <a:ext cx="95098" cy="95098"/>
          </a:xfrm>
          <a:prstGeom prst="ellipse">
            <a:avLst/>
          </a:prstGeom>
          <a:solidFill>
            <a:srgbClr val="C8235F"/>
          </a:solidFill>
          <a:ln/>
        </p:spPr>
      </p:sp>
      <p:sp>
        <p:nvSpPr>
          <p:cNvPr id="7" name="Text 5"/>
          <p:cNvSpPr txBox="1"/>
          <p:nvPr/>
        </p:nvSpPr>
        <p:spPr>
          <a:xfrm>
            <a:off x="870509" y="2319934"/>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L’écran</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texte mis en forme, images, formules.</a:t>
            </a:r>
            <a:endParaRPr lang="en-US" sz="1600" dirty="0"/>
          </a:p>
        </p:txBody>
      </p:sp>
      <p:sp>
        <p:nvSpPr>
          <p:cNvPr id="8" name="Shape 6"/>
          <p:cNvSpPr/>
          <p:nvPr/>
        </p:nvSpPr>
        <p:spPr>
          <a:xfrm>
            <a:off x="548640" y="3032354"/>
            <a:ext cx="95098" cy="95098"/>
          </a:xfrm>
          <a:prstGeom prst="ellipse">
            <a:avLst/>
          </a:prstGeom>
          <a:solidFill>
            <a:srgbClr val="C8235F"/>
          </a:solidFill>
          <a:ln/>
        </p:spPr>
      </p:sp>
      <p:sp>
        <p:nvSpPr>
          <p:cNvPr id="9" name="Text 7"/>
          <p:cNvSpPr txBox="1"/>
          <p:nvPr/>
        </p:nvSpPr>
        <p:spPr>
          <a:xfrm>
            <a:off x="870509" y="2948229"/>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Le téléphone</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l’activité comme les élèves la verront.</a:t>
            </a:r>
            <a:endParaRPr lang="en-US" sz="1600" dirty="0"/>
          </a:p>
        </p:txBody>
      </p:sp>
      <p:sp>
        <p:nvSpPr>
          <p:cNvPr id="10" name="Shape 8"/>
          <p:cNvSpPr/>
          <p:nvPr/>
        </p:nvSpPr>
        <p:spPr>
          <a:xfrm>
            <a:off x="548640" y="3660648"/>
            <a:ext cx="95098" cy="95098"/>
          </a:xfrm>
          <a:prstGeom prst="ellipse">
            <a:avLst/>
          </a:prstGeom>
          <a:solidFill>
            <a:srgbClr val="C8235F"/>
          </a:solidFill>
          <a:ln/>
        </p:spPr>
      </p:sp>
      <p:sp>
        <p:nvSpPr>
          <p:cNvPr id="11" name="Text 9"/>
          <p:cNvSpPr txBox="1"/>
          <p:nvPr/>
        </p:nvSpPr>
        <p:spPr>
          <a:xfrm>
            <a:off x="870509" y="3576523"/>
            <a:ext cx="4158691" cy="572414"/>
          </a:xfrm>
          <a:prstGeom prst="rect">
            <a:avLst/>
          </a:prstGeom>
          <a:noFill/>
          <a:ln/>
        </p:spPr>
        <p:txBody>
          <a:bodyPr wrap="square" lIns="0" tIns="0" rIns="0" bIns="0" rtlCol="0" anchor="t"/>
          <a:lstStyle/>
          <a:p>
            <a:pPr indent="0" marL="0">
              <a:lnSpc>
                <a:spcPct val="108000"/>
              </a:lnSpc>
              <a:buNone/>
            </a:pPr>
            <a:r>
              <a:rPr lang="en-US" sz="1600" dirty="0">
                <a:solidFill>
                  <a:srgbClr val="5A6080"/>
                </a:solidFill>
                <a:latin typeface="Arial" pitchFamily="34" charset="0"/>
                <a:ea typeface="Arial" pitchFamily="34" charset="-122"/>
                <a:cs typeface="Arial" pitchFamily="34" charset="-120"/>
              </a:rPr>
              <a:t>Enregistré à mesure ; versions, annuler, rétablir.</a:t>
            </a:r>
            <a:endParaRPr lang="en-US" sz="1600" dirty="0"/>
          </a:p>
        </p:txBody>
      </p:sp>
      <p:sp>
        <p:nvSpPr>
          <p:cNvPr id="12" name="Shape 10"/>
          <p:cNvSpPr/>
          <p:nvPr/>
        </p:nvSpPr>
        <p:spPr>
          <a:xfrm>
            <a:off x="5367528" y="1572768"/>
            <a:ext cx="6348679" cy="4022789"/>
          </a:xfrm>
          <a:prstGeom prst="roundRect">
            <a:avLst>
              <a:gd name="adj" fmla="val 2728"/>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pic>
        <p:nvPicPr>
          <p:cNvPr id="13" name="Image 0" descr="L’atelier : le plan, l’écran, le téléphone">    </p:cNvPr>
          <p:cNvPicPr>
            <a:picLocks noChangeAspect="1"/>
          </p:cNvPicPr>
          <p:nvPr/>
        </p:nvPicPr>
        <p:blipFill>
          <a:blip r:embed="rId1"/>
          <a:stretch>
            <a:fillRect/>
          </a:stretch>
        </p:blipFill>
        <p:spPr>
          <a:xfrm>
            <a:off x="5440680" y="1645920"/>
            <a:ext cx="6202375" cy="3876485"/>
          </a:xfrm>
          <a:prstGeom prst="rect">
            <a:avLst/>
          </a:prstGeom>
        </p:spPr>
      </p:pic>
      <p:sp>
        <p:nvSpPr>
          <p:cNvPr id="14" name="Text 11"/>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15" name="Text 12"/>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13 / 24</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150" b="1" spc="200" kern="0" dirty="0">
                <a:solidFill>
                  <a:srgbClr val="C8235F"/>
                </a:solidFill>
                <a:latin typeface="Arial" pitchFamily="34" charset="0"/>
                <a:ea typeface="Arial" pitchFamily="34" charset="-122"/>
                <a:cs typeface="Arial" pitchFamily="34" charset="-120"/>
              </a:rPr>
              <a:t>3 · RETOUCHER DANS L’ATELIER</a:t>
            </a:r>
            <a:endParaRPr lang="en-US" sz="1150" dirty="0"/>
          </a:p>
        </p:txBody>
      </p:sp>
      <p:sp>
        <p:nvSpPr>
          <p:cNvPr id="3" name="Text 1"/>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Les exercices</a:t>
            </a:r>
            <a:endParaRPr lang="en-US" sz="3000" dirty="0"/>
          </a:p>
        </p:txBody>
      </p:sp>
      <p:sp>
        <p:nvSpPr>
          <p:cNvPr id="4" name="Shape 2"/>
          <p:cNvSpPr/>
          <p:nvPr/>
        </p:nvSpPr>
        <p:spPr>
          <a:xfrm>
            <a:off x="548640" y="1775765"/>
            <a:ext cx="95098" cy="95098"/>
          </a:xfrm>
          <a:prstGeom prst="ellipse">
            <a:avLst/>
          </a:prstGeom>
          <a:solidFill>
            <a:srgbClr val="C8235F"/>
          </a:solidFill>
          <a:ln/>
        </p:spPr>
      </p:sp>
      <p:sp>
        <p:nvSpPr>
          <p:cNvPr id="5" name="Text 3"/>
          <p:cNvSpPr txBox="1"/>
          <p:nvPr/>
        </p:nvSpPr>
        <p:spPr>
          <a:xfrm>
            <a:off x="870509" y="1691640"/>
            <a:ext cx="4158691" cy="835762"/>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Six types</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choix unique ou multiples, vrai ou faux, remise en ordre, catégories, liste déroulante.</a:t>
            </a:r>
            <a:endParaRPr lang="en-US" sz="1600" dirty="0"/>
          </a:p>
        </p:txBody>
      </p:sp>
      <p:sp>
        <p:nvSpPr>
          <p:cNvPr id="6" name="Shape 4"/>
          <p:cNvSpPr/>
          <p:nvPr/>
        </p:nvSpPr>
        <p:spPr>
          <a:xfrm>
            <a:off x="548640" y="2667406"/>
            <a:ext cx="95098" cy="95098"/>
          </a:xfrm>
          <a:prstGeom prst="ellipse">
            <a:avLst/>
          </a:prstGeom>
          <a:solidFill>
            <a:srgbClr val="C8235F"/>
          </a:solidFill>
          <a:ln/>
        </p:spPr>
      </p:sp>
      <p:sp>
        <p:nvSpPr>
          <p:cNvPr id="7" name="Text 5"/>
          <p:cNvSpPr txBox="1"/>
          <p:nvPr/>
        </p:nvSpPr>
        <p:spPr>
          <a:xfrm>
            <a:off x="870509" y="2583282"/>
            <a:ext cx="4158691" cy="309067"/>
          </a:xfrm>
          <a:prstGeom prst="rect">
            <a:avLst/>
          </a:prstGeom>
          <a:noFill/>
          <a:ln/>
        </p:spPr>
        <p:txBody>
          <a:bodyPr wrap="square" lIns="0" tIns="0" rIns="0" bIns="0" rtlCol="0" anchor="t"/>
          <a:lstStyle/>
          <a:p>
            <a:pPr indent="0" marL="0">
              <a:lnSpc>
                <a:spcPct val="108000"/>
              </a:lnSpc>
              <a:buNone/>
            </a:pPr>
            <a:r>
              <a:rPr lang="en-US" sz="1600" dirty="0">
                <a:solidFill>
                  <a:srgbClr val="5A6080"/>
                </a:solidFill>
                <a:latin typeface="Arial" pitchFamily="34" charset="0"/>
                <a:ea typeface="Arial" pitchFamily="34" charset="-122"/>
                <a:cs typeface="Arial" pitchFamily="34" charset="-120"/>
              </a:rPr>
              <a:t>Énoncé, réponses, retours, explication.</a:t>
            </a:r>
            <a:endParaRPr lang="en-US" sz="1600" dirty="0"/>
          </a:p>
        </p:txBody>
      </p:sp>
      <p:sp>
        <p:nvSpPr>
          <p:cNvPr id="8" name="Shape 6"/>
          <p:cNvSpPr/>
          <p:nvPr/>
        </p:nvSpPr>
        <p:spPr>
          <a:xfrm>
            <a:off x="548640" y="3032354"/>
            <a:ext cx="95098" cy="95098"/>
          </a:xfrm>
          <a:prstGeom prst="ellipse">
            <a:avLst/>
          </a:prstGeom>
          <a:solidFill>
            <a:srgbClr val="C8235F"/>
          </a:solidFill>
          <a:ln/>
        </p:spPr>
      </p:sp>
      <p:sp>
        <p:nvSpPr>
          <p:cNvPr id="9" name="Text 7"/>
          <p:cNvSpPr txBox="1"/>
          <p:nvPr/>
        </p:nvSpPr>
        <p:spPr>
          <a:xfrm>
            <a:off x="870509" y="2948229"/>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Badges et attestation</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calculés pour vous.</a:t>
            </a:r>
            <a:endParaRPr lang="en-US" sz="1600" dirty="0"/>
          </a:p>
        </p:txBody>
      </p:sp>
      <p:sp>
        <p:nvSpPr>
          <p:cNvPr id="10" name="Shape 8"/>
          <p:cNvSpPr/>
          <p:nvPr/>
        </p:nvSpPr>
        <p:spPr>
          <a:xfrm>
            <a:off x="548640" y="3660648"/>
            <a:ext cx="95098" cy="95098"/>
          </a:xfrm>
          <a:prstGeom prst="ellipse">
            <a:avLst/>
          </a:prstGeom>
          <a:solidFill>
            <a:srgbClr val="C8235F"/>
          </a:solidFill>
          <a:ln/>
        </p:spPr>
      </p:sp>
      <p:sp>
        <p:nvSpPr>
          <p:cNvPr id="11" name="Text 9"/>
          <p:cNvSpPr txBox="1"/>
          <p:nvPr/>
        </p:nvSpPr>
        <p:spPr>
          <a:xfrm>
            <a:off x="870509" y="3576523"/>
            <a:ext cx="4158691" cy="309067"/>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 À vérifier »</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signale ce qui manque.</a:t>
            </a:r>
            <a:endParaRPr lang="en-US" sz="1600" dirty="0"/>
          </a:p>
        </p:txBody>
      </p:sp>
      <p:sp>
        <p:nvSpPr>
          <p:cNvPr id="12" name="Shape 10"/>
          <p:cNvSpPr/>
          <p:nvPr/>
        </p:nvSpPr>
        <p:spPr>
          <a:xfrm>
            <a:off x="5367528" y="1572768"/>
            <a:ext cx="6348679" cy="4022789"/>
          </a:xfrm>
          <a:prstGeom prst="roundRect">
            <a:avLst>
              <a:gd name="adj" fmla="val 2728"/>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pic>
        <p:nvPicPr>
          <p:cNvPr id="13" name="Image 0" descr="Une question dans l’atelier">    </p:cNvPr>
          <p:cNvPicPr>
            <a:picLocks noChangeAspect="1"/>
          </p:cNvPicPr>
          <p:nvPr/>
        </p:nvPicPr>
        <p:blipFill>
          <a:blip r:embed="rId1"/>
          <a:stretch>
            <a:fillRect/>
          </a:stretch>
        </p:blipFill>
        <p:spPr>
          <a:xfrm>
            <a:off x="5440680" y="1645920"/>
            <a:ext cx="6202375" cy="3876485"/>
          </a:xfrm>
          <a:prstGeom prst="rect">
            <a:avLst/>
          </a:prstGeom>
        </p:spPr>
      </p:pic>
      <p:sp>
        <p:nvSpPr>
          <p:cNvPr id="14" name="Text 11"/>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15" name="Text 12"/>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14 / 24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150" b="1" spc="200" kern="0" dirty="0">
                <a:solidFill>
                  <a:srgbClr val="C8235F"/>
                </a:solidFill>
                <a:latin typeface="Arial" pitchFamily="34" charset="0"/>
                <a:ea typeface="Arial" pitchFamily="34" charset="-122"/>
                <a:cs typeface="Arial" pitchFamily="34" charset="-120"/>
              </a:rPr>
              <a:t>3 · RETOUCHER DANS L’ATELIER</a:t>
            </a:r>
            <a:endParaRPr lang="en-US" sz="1150" dirty="0"/>
          </a:p>
        </p:txBody>
      </p:sp>
      <p:sp>
        <p:nvSpPr>
          <p:cNvPr id="3" name="Text 1"/>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Retravailler avec l’IA</a:t>
            </a:r>
            <a:endParaRPr lang="en-US" sz="3000" dirty="0"/>
          </a:p>
        </p:txBody>
      </p:sp>
      <p:sp>
        <p:nvSpPr>
          <p:cNvPr id="4" name="Shape 2"/>
          <p:cNvSpPr/>
          <p:nvPr/>
        </p:nvSpPr>
        <p:spPr>
          <a:xfrm>
            <a:off x="548640" y="1775765"/>
            <a:ext cx="95098" cy="95098"/>
          </a:xfrm>
          <a:prstGeom prst="ellipse">
            <a:avLst/>
          </a:prstGeom>
          <a:solidFill>
            <a:srgbClr val="C8235F"/>
          </a:solidFill>
          <a:ln/>
        </p:spPr>
      </p:sp>
      <p:sp>
        <p:nvSpPr>
          <p:cNvPr id="5" name="Text 3"/>
          <p:cNvSpPr txBox="1"/>
          <p:nvPr/>
        </p:nvSpPr>
        <p:spPr>
          <a:xfrm>
            <a:off x="870509" y="1691640"/>
            <a:ext cx="4158691" cy="309067"/>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Reformuler</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simplifier pour un niveau.</a:t>
            </a:r>
            <a:endParaRPr lang="en-US" sz="1600" dirty="0"/>
          </a:p>
        </p:txBody>
      </p:sp>
      <p:sp>
        <p:nvSpPr>
          <p:cNvPr id="6" name="Shape 4"/>
          <p:cNvSpPr/>
          <p:nvPr/>
        </p:nvSpPr>
        <p:spPr>
          <a:xfrm>
            <a:off x="548640" y="2140712"/>
            <a:ext cx="95098" cy="95098"/>
          </a:xfrm>
          <a:prstGeom prst="ellipse">
            <a:avLst/>
          </a:prstGeom>
          <a:solidFill>
            <a:srgbClr val="C8235F"/>
          </a:solidFill>
          <a:ln/>
        </p:spPr>
      </p:sp>
      <p:sp>
        <p:nvSpPr>
          <p:cNvPr id="7" name="Text 5"/>
          <p:cNvSpPr txBox="1"/>
          <p:nvPr/>
        </p:nvSpPr>
        <p:spPr>
          <a:xfrm>
            <a:off x="870509" y="2056587"/>
            <a:ext cx="4158691" cy="309067"/>
          </a:xfrm>
          <a:prstGeom prst="rect">
            <a:avLst/>
          </a:prstGeom>
          <a:noFill/>
          <a:ln/>
        </p:spPr>
        <p:txBody>
          <a:bodyPr wrap="square" lIns="0" tIns="0" rIns="0" bIns="0" rtlCol="0" anchor="t"/>
          <a:lstStyle/>
          <a:p>
            <a:pPr indent="0" marL="0">
              <a:lnSpc>
                <a:spcPct val="108000"/>
              </a:lnSpc>
              <a:buNone/>
            </a:pPr>
            <a:r>
              <a:rPr lang="en-US" sz="1600" dirty="0">
                <a:solidFill>
                  <a:srgbClr val="5A6080"/>
                </a:solidFill>
                <a:latin typeface="Arial" pitchFamily="34" charset="0"/>
                <a:ea typeface="Arial" pitchFamily="34" charset="-122"/>
                <a:cs typeface="Arial" pitchFamily="34" charset="-120"/>
              </a:rPr>
              <a:t>Ajouter un exemple ou une question.</a:t>
            </a:r>
            <a:endParaRPr lang="en-US" sz="1600" dirty="0"/>
          </a:p>
        </p:txBody>
      </p:sp>
      <p:sp>
        <p:nvSpPr>
          <p:cNvPr id="8" name="Shape 6"/>
          <p:cNvSpPr/>
          <p:nvPr/>
        </p:nvSpPr>
        <p:spPr>
          <a:xfrm>
            <a:off x="548640" y="2505659"/>
            <a:ext cx="95098" cy="95098"/>
          </a:xfrm>
          <a:prstGeom prst="ellipse">
            <a:avLst/>
          </a:prstGeom>
          <a:solidFill>
            <a:srgbClr val="C8235F"/>
          </a:solidFill>
          <a:ln/>
        </p:spPr>
      </p:sp>
      <p:sp>
        <p:nvSpPr>
          <p:cNvPr id="9" name="Text 7"/>
          <p:cNvSpPr txBox="1"/>
          <p:nvPr/>
        </p:nvSpPr>
        <p:spPr>
          <a:xfrm>
            <a:off x="870509" y="2421534"/>
            <a:ext cx="4158691" cy="309067"/>
          </a:xfrm>
          <a:prstGeom prst="rect">
            <a:avLst/>
          </a:prstGeom>
          <a:noFill/>
          <a:ln/>
        </p:spPr>
        <p:txBody>
          <a:bodyPr wrap="square" lIns="0" tIns="0" rIns="0" bIns="0" rtlCol="0" anchor="t"/>
          <a:lstStyle/>
          <a:p>
            <a:pPr indent="0" marL="0">
              <a:lnSpc>
                <a:spcPct val="108000"/>
              </a:lnSpc>
              <a:buNone/>
            </a:pPr>
            <a:r>
              <a:rPr lang="en-US" sz="1600" dirty="0">
                <a:solidFill>
                  <a:srgbClr val="5A6080"/>
                </a:solidFill>
                <a:latin typeface="Arial" pitchFamily="34" charset="0"/>
                <a:ea typeface="Arial" pitchFamily="34" charset="-122"/>
                <a:cs typeface="Arial" pitchFamily="34" charset="-120"/>
              </a:rPr>
              <a:t>Proposer trois distracteurs.</a:t>
            </a:r>
            <a:endParaRPr lang="en-US" sz="1600" dirty="0"/>
          </a:p>
        </p:txBody>
      </p:sp>
      <p:sp>
        <p:nvSpPr>
          <p:cNvPr id="10" name="Shape 8"/>
          <p:cNvSpPr/>
          <p:nvPr/>
        </p:nvSpPr>
        <p:spPr>
          <a:xfrm>
            <a:off x="548640" y="2870606"/>
            <a:ext cx="95098" cy="95098"/>
          </a:xfrm>
          <a:prstGeom prst="ellipse">
            <a:avLst/>
          </a:prstGeom>
          <a:solidFill>
            <a:srgbClr val="C8235F"/>
          </a:solidFill>
          <a:ln/>
        </p:spPr>
      </p:sp>
      <p:sp>
        <p:nvSpPr>
          <p:cNvPr id="11" name="Text 9"/>
          <p:cNvSpPr txBox="1"/>
          <p:nvPr/>
        </p:nvSpPr>
        <p:spPr>
          <a:xfrm>
            <a:off x="870509" y="2786482"/>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Avant, après</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vous acceptez ou non, et tout s’annule.</a:t>
            </a:r>
            <a:endParaRPr lang="en-US" sz="1600" dirty="0"/>
          </a:p>
        </p:txBody>
      </p:sp>
      <p:sp>
        <p:nvSpPr>
          <p:cNvPr id="12" name="Shape 10"/>
          <p:cNvSpPr/>
          <p:nvPr/>
        </p:nvSpPr>
        <p:spPr>
          <a:xfrm>
            <a:off x="5367528" y="1572768"/>
            <a:ext cx="6348679" cy="3407898"/>
          </a:xfrm>
          <a:prstGeom prst="roundRect">
            <a:avLst>
              <a:gd name="adj" fmla="val 3220"/>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pic>
        <p:nvPicPr>
          <p:cNvPr id="13" name="Image 0" descr="Une proposition de l’IA, avant et après">    </p:cNvPr>
          <p:cNvPicPr>
            <a:picLocks noChangeAspect="1"/>
          </p:cNvPicPr>
          <p:nvPr/>
        </p:nvPicPr>
        <p:blipFill>
          <a:blip r:embed="rId1"/>
          <a:stretch>
            <a:fillRect/>
          </a:stretch>
        </p:blipFill>
        <p:spPr>
          <a:xfrm>
            <a:off x="5440680" y="1645920"/>
            <a:ext cx="6202375" cy="3261594"/>
          </a:xfrm>
          <a:prstGeom prst="rect">
            <a:avLst/>
          </a:prstGeom>
        </p:spPr>
      </p:pic>
      <p:sp>
        <p:nvSpPr>
          <p:cNvPr id="14" name="Text 11"/>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15" name="Text 12"/>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15 / 24</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150" b="1" spc="200" kern="0" dirty="0">
                <a:solidFill>
                  <a:srgbClr val="C8235F"/>
                </a:solidFill>
                <a:latin typeface="Arial" pitchFamily="34" charset="0"/>
                <a:ea typeface="Arial" pitchFamily="34" charset="-122"/>
                <a:cs typeface="Arial" pitchFamily="34" charset="-120"/>
              </a:rPr>
              <a:t>3 · RETOUCHER DANS L’ATELIER</a:t>
            </a:r>
            <a:endParaRPr lang="en-US" sz="1150" dirty="0"/>
          </a:p>
        </p:txBody>
      </p:sp>
      <p:sp>
        <p:nvSpPr>
          <p:cNvPr id="3" name="Text 1"/>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L’aperçu dans le vrai lecteur</a:t>
            </a:r>
            <a:endParaRPr lang="en-US" sz="3000" dirty="0"/>
          </a:p>
        </p:txBody>
      </p:sp>
      <p:sp>
        <p:nvSpPr>
          <p:cNvPr id="4" name="Shape 2"/>
          <p:cNvSpPr/>
          <p:nvPr/>
        </p:nvSpPr>
        <p:spPr>
          <a:xfrm>
            <a:off x="548640" y="1775765"/>
            <a:ext cx="95098" cy="95098"/>
          </a:xfrm>
          <a:prstGeom prst="ellipse">
            <a:avLst/>
          </a:prstGeom>
          <a:solidFill>
            <a:srgbClr val="C8235F"/>
          </a:solidFill>
          <a:ln/>
        </p:spPr>
      </p:sp>
      <p:sp>
        <p:nvSpPr>
          <p:cNvPr id="5" name="Text 3"/>
          <p:cNvSpPr txBox="1"/>
          <p:nvPr/>
        </p:nvSpPr>
        <p:spPr>
          <a:xfrm>
            <a:off x="870509" y="1691640"/>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Le lecteur ePoc d’Inria</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celui de l’application.</a:t>
            </a:r>
            <a:endParaRPr lang="en-US" sz="1600" dirty="0"/>
          </a:p>
        </p:txBody>
      </p:sp>
      <p:sp>
        <p:nvSpPr>
          <p:cNvPr id="6" name="Shape 4"/>
          <p:cNvSpPr/>
          <p:nvPr/>
        </p:nvSpPr>
        <p:spPr>
          <a:xfrm>
            <a:off x="548640" y="2404059"/>
            <a:ext cx="95098" cy="95098"/>
          </a:xfrm>
          <a:prstGeom prst="ellipse">
            <a:avLst/>
          </a:prstGeom>
          <a:solidFill>
            <a:srgbClr val="C8235F"/>
          </a:solidFill>
          <a:ln/>
        </p:spPr>
      </p:sp>
      <p:sp>
        <p:nvSpPr>
          <p:cNvPr id="7" name="Text 5"/>
          <p:cNvSpPr txBox="1"/>
          <p:nvPr/>
        </p:nvSpPr>
        <p:spPr>
          <a:xfrm>
            <a:off x="870509" y="2319934"/>
            <a:ext cx="4158691" cy="309067"/>
          </a:xfrm>
          <a:prstGeom prst="rect">
            <a:avLst/>
          </a:prstGeom>
          <a:noFill/>
          <a:ln/>
        </p:spPr>
        <p:txBody>
          <a:bodyPr wrap="square" lIns="0" tIns="0" rIns="0" bIns="0" rtlCol="0" anchor="t"/>
          <a:lstStyle/>
          <a:p>
            <a:pPr indent="0" marL="0">
              <a:lnSpc>
                <a:spcPct val="108000"/>
              </a:lnSpc>
              <a:buNone/>
            </a:pPr>
            <a:r>
              <a:rPr lang="en-US" sz="1600" dirty="0">
                <a:solidFill>
                  <a:srgbClr val="5A6080"/>
                </a:solidFill>
                <a:latin typeface="Arial" pitchFamily="34" charset="0"/>
                <a:ea typeface="Arial" pitchFamily="34" charset="-122"/>
                <a:cs typeface="Arial" pitchFamily="34" charset="-120"/>
              </a:rPr>
              <a:t>On parcourt l’activité comme un élève.</a:t>
            </a:r>
            <a:endParaRPr lang="en-US" sz="1600" dirty="0"/>
          </a:p>
        </p:txBody>
      </p:sp>
      <p:sp>
        <p:nvSpPr>
          <p:cNvPr id="8" name="Shape 6"/>
          <p:cNvSpPr/>
          <p:nvPr/>
        </p:nvSpPr>
        <p:spPr>
          <a:xfrm>
            <a:off x="548640" y="2769006"/>
            <a:ext cx="95098" cy="95098"/>
          </a:xfrm>
          <a:prstGeom prst="ellipse">
            <a:avLst/>
          </a:prstGeom>
          <a:solidFill>
            <a:srgbClr val="C8235F"/>
          </a:solidFill>
          <a:ln/>
        </p:spPr>
      </p:sp>
      <p:sp>
        <p:nvSpPr>
          <p:cNvPr id="9" name="Text 7"/>
          <p:cNvSpPr txBox="1"/>
          <p:nvPr/>
        </p:nvSpPr>
        <p:spPr>
          <a:xfrm>
            <a:off x="870509" y="2684882"/>
            <a:ext cx="4158691" cy="309067"/>
          </a:xfrm>
          <a:prstGeom prst="rect">
            <a:avLst/>
          </a:prstGeom>
          <a:noFill/>
          <a:ln/>
        </p:spPr>
        <p:txBody>
          <a:bodyPr wrap="square" lIns="0" tIns="0" rIns="0" bIns="0" rtlCol="0" anchor="t"/>
          <a:lstStyle/>
          <a:p>
            <a:pPr indent="0" marL="0">
              <a:lnSpc>
                <a:spcPct val="108000"/>
              </a:lnSpc>
              <a:buNone/>
            </a:pPr>
            <a:r>
              <a:rPr lang="en-US" sz="1600" dirty="0">
                <a:solidFill>
                  <a:srgbClr val="5A6080"/>
                </a:solidFill>
                <a:latin typeface="Arial" pitchFamily="34" charset="0"/>
                <a:ea typeface="Arial" pitchFamily="34" charset="-122"/>
                <a:cs typeface="Arial" pitchFamily="34" charset="-120"/>
              </a:rPr>
              <a:t>À faire avant chaque partage.</a:t>
            </a:r>
            <a:endParaRPr lang="en-US" sz="1600" dirty="0"/>
          </a:p>
        </p:txBody>
      </p:sp>
      <p:sp>
        <p:nvSpPr>
          <p:cNvPr id="10" name="Shape 8"/>
          <p:cNvSpPr/>
          <p:nvPr/>
        </p:nvSpPr>
        <p:spPr>
          <a:xfrm>
            <a:off x="5367528" y="1572768"/>
            <a:ext cx="6348679" cy="4022789"/>
          </a:xfrm>
          <a:prstGeom prst="roundRect">
            <a:avLst>
              <a:gd name="adj" fmla="val 2728"/>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pic>
        <p:nvPicPr>
          <p:cNvPr id="11" name="Image 0" descr="L’aperçu dans le lecteur ePoc">    </p:cNvPr>
          <p:cNvPicPr>
            <a:picLocks noChangeAspect="1"/>
          </p:cNvPicPr>
          <p:nvPr/>
        </p:nvPicPr>
        <p:blipFill>
          <a:blip r:embed="rId1"/>
          <a:stretch>
            <a:fillRect/>
          </a:stretch>
        </p:blipFill>
        <p:spPr>
          <a:xfrm>
            <a:off x="5440680" y="1645920"/>
            <a:ext cx="6202375" cy="3876485"/>
          </a:xfrm>
          <a:prstGeom prst="rect">
            <a:avLst/>
          </a:prstGeom>
        </p:spPr>
      </p:pic>
      <p:sp>
        <p:nvSpPr>
          <p:cNvPr id="12" name="Text 9"/>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13" name="Text 10"/>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16 / 24</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150" b="1" spc="200" kern="0" dirty="0">
                <a:solidFill>
                  <a:srgbClr val="C8235F"/>
                </a:solidFill>
                <a:latin typeface="Arial" pitchFamily="34" charset="0"/>
                <a:ea typeface="Arial" pitchFamily="34" charset="-122"/>
                <a:cs typeface="Arial" pitchFamily="34" charset="-120"/>
              </a:rPr>
              <a:t>4 · PARTAGER ET RETROUVER</a:t>
            </a:r>
            <a:endParaRPr lang="en-US" sz="1150" dirty="0"/>
          </a:p>
        </p:txBody>
      </p:sp>
      <p:sp>
        <p:nvSpPr>
          <p:cNvPr id="3" name="Text 1"/>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Partager avec vos élèves</a:t>
            </a:r>
            <a:endParaRPr lang="en-US" sz="3000" dirty="0"/>
          </a:p>
        </p:txBody>
      </p:sp>
      <p:sp>
        <p:nvSpPr>
          <p:cNvPr id="4" name="Shape 2"/>
          <p:cNvSpPr/>
          <p:nvPr/>
        </p:nvSpPr>
        <p:spPr>
          <a:xfrm>
            <a:off x="548640" y="1775765"/>
            <a:ext cx="95098" cy="95098"/>
          </a:xfrm>
          <a:prstGeom prst="ellipse">
            <a:avLst/>
          </a:prstGeom>
          <a:solidFill>
            <a:srgbClr val="C8235F"/>
          </a:solidFill>
          <a:ln/>
        </p:spPr>
      </p:sp>
      <p:sp>
        <p:nvSpPr>
          <p:cNvPr id="5" name="Text 3"/>
          <p:cNvSpPr txBox="1"/>
          <p:nvPr/>
        </p:nvSpPr>
        <p:spPr>
          <a:xfrm>
            <a:off x="870509" y="1691640"/>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Le fichier .epoc</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pour l’application ePoc.</a:t>
            </a:r>
            <a:endParaRPr lang="en-US" sz="1600" dirty="0"/>
          </a:p>
        </p:txBody>
      </p:sp>
      <p:sp>
        <p:nvSpPr>
          <p:cNvPr id="6" name="Shape 4"/>
          <p:cNvSpPr/>
          <p:nvPr/>
        </p:nvSpPr>
        <p:spPr>
          <a:xfrm>
            <a:off x="548640" y="2404059"/>
            <a:ext cx="95098" cy="95098"/>
          </a:xfrm>
          <a:prstGeom prst="ellipse">
            <a:avLst/>
          </a:prstGeom>
          <a:solidFill>
            <a:srgbClr val="C8235F"/>
          </a:solidFill>
          <a:ln/>
        </p:spPr>
      </p:sp>
      <p:sp>
        <p:nvSpPr>
          <p:cNvPr id="7" name="Text 5"/>
          <p:cNvSpPr txBox="1"/>
          <p:nvPr/>
        </p:nvSpPr>
        <p:spPr>
          <a:xfrm>
            <a:off x="870509" y="2319934"/>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Sur les téléphones</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le QR code et un mode d’emploi imprimable.</a:t>
            </a:r>
            <a:endParaRPr lang="en-US" sz="1600" dirty="0"/>
          </a:p>
        </p:txBody>
      </p:sp>
      <p:sp>
        <p:nvSpPr>
          <p:cNvPr id="8" name="Shape 6"/>
          <p:cNvSpPr/>
          <p:nvPr/>
        </p:nvSpPr>
        <p:spPr>
          <a:xfrm>
            <a:off x="548640" y="3032354"/>
            <a:ext cx="95098" cy="95098"/>
          </a:xfrm>
          <a:prstGeom prst="ellipse">
            <a:avLst/>
          </a:prstGeom>
          <a:solidFill>
            <a:srgbClr val="C8235F"/>
          </a:solidFill>
          <a:ln/>
        </p:spPr>
      </p:sp>
      <p:sp>
        <p:nvSpPr>
          <p:cNvPr id="9" name="Text 7"/>
          <p:cNvSpPr txBox="1"/>
          <p:nvPr/>
        </p:nvSpPr>
        <p:spPr>
          <a:xfrm>
            <a:off x="870509" y="2948229"/>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Éléa et Moodle</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une sauvegarde .mbz déjà réglée (note, achèvement).</a:t>
            </a:r>
            <a:endParaRPr lang="en-US" sz="1600" dirty="0"/>
          </a:p>
        </p:txBody>
      </p:sp>
      <p:sp>
        <p:nvSpPr>
          <p:cNvPr id="10" name="Shape 8"/>
          <p:cNvSpPr/>
          <p:nvPr/>
        </p:nvSpPr>
        <p:spPr>
          <a:xfrm>
            <a:off x="548640" y="3660648"/>
            <a:ext cx="95098" cy="95098"/>
          </a:xfrm>
          <a:prstGeom prst="ellipse">
            <a:avLst/>
          </a:prstGeom>
          <a:solidFill>
            <a:srgbClr val="C8235F"/>
          </a:solidFill>
          <a:ln/>
        </p:spPr>
      </p:sp>
      <p:sp>
        <p:nvSpPr>
          <p:cNvPr id="11" name="Text 9"/>
          <p:cNvSpPr txBox="1"/>
          <p:nvPr/>
        </p:nvSpPr>
        <p:spPr>
          <a:xfrm>
            <a:off x="870509" y="3576523"/>
            <a:ext cx="4158691" cy="309067"/>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Une page web</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à déposer sur un site.</a:t>
            </a:r>
            <a:endParaRPr lang="en-US" sz="1600" dirty="0"/>
          </a:p>
        </p:txBody>
      </p:sp>
      <p:sp>
        <p:nvSpPr>
          <p:cNvPr id="12" name="Shape 10"/>
          <p:cNvSpPr/>
          <p:nvPr/>
        </p:nvSpPr>
        <p:spPr>
          <a:xfrm>
            <a:off x="548640" y="4025595"/>
            <a:ext cx="95098" cy="95098"/>
          </a:xfrm>
          <a:prstGeom prst="ellipse">
            <a:avLst/>
          </a:prstGeom>
          <a:solidFill>
            <a:srgbClr val="C8235F"/>
          </a:solidFill>
          <a:ln/>
        </p:spPr>
      </p:sp>
      <p:sp>
        <p:nvSpPr>
          <p:cNvPr id="13" name="Text 11"/>
          <p:cNvSpPr txBox="1"/>
          <p:nvPr/>
        </p:nvSpPr>
        <p:spPr>
          <a:xfrm>
            <a:off x="870509" y="3941470"/>
            <a:ext cx="4158691" cy="309067"/>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La bibliothèque</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pour les collègues.</a:t>
            </a:r>
            <a:endParaRPr lang="en-US" sz="1600" dirty="0"/>
          </a:p>
        </p:txBody>
      </p:sp>
      <p:sp>
        <p:nvSpPr>
          <p:cNvPr id="14" name="Shape 12"/>
          <p:cNvSpPr/>
          <p:nvPr/>
        </p:nvSpPr>
        <p:spPr>
          <a:xfrm>
            <a:off x="6319404" y="1572768"/>
            <a:ext cx="4444927" cy="4489704"/>
          </a:xfrm>
          <a:prstGeom prst="roundRect">
            <a:avLst>
              <a:gd name="adj" fmla="val 2469"/>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pic>
        <p:nvPicPr>
          <p:cNvPr id="15" name="Image 0" descr="La fenêtre Partager">    </p:cNvPr>
          <p:cNvPicPr>
            <a:picLocks noChangeAspect="1"/>
          </p:cNvPicPr>
          <p:nvPr/>
        </p:nvPicPr>
        <p:blipFill>
          <a:blip r:embed="rId1"/>
          <a:stretch>
            <a:fillRect/>
          </a:stretch>
        </p:blipFill>
        <p:spPr>
          <a:xfrm>
            <a:off x="6392556" y="1645920"/>
            <a:ext cx="4298623" cy="4343400"/>
          </a:xfrm>
          <a:prstGeom prst="rect">
            <a:avLst/>
          </a:prstGeom>
        </p:spPr>
      </p:pic>
      <p:sp>
        <p:nvSpPr>
          <p:cNvPr id="16" name="Text 13"/>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17" name="Text 14"/>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17 / 24</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150" b="1" spc="200" kern="0" dirty="0">
                <a:solidFill>
                  <a:srgbClr val="C8235F"/>
                </a:solidFill>
                <a:latin typeface="Arial" pitchFamily="34" charset="0"/>
                <a:ea typeface="Arial" pitchFamily="34" charset="-122"/>
                <a:cs typeface="Arial" pitchFamily="34" charset="-120"/>
              </a:rPr>
              <a:t>4 · PARTAGER ET RETROUVER</a:t>
            </a:r>
            <a:endParaRPr lang="en-US" sz="1150" dirty="0"/>
          </a:p>
        </p:txBody>
      </p:sp>
      <p:sp>
        <p:nvSpPr>
          <p:cNvPr id="3" name="Text 1"/>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Sur les téléphones, tout de suite</a:t>
            </a:r>
            <a:endParaRPr lang="en-US" sz="3000" dirty="0"/>
          </a:p>
        </p:txBody>
      </p:sp>
      <p:sp>
        <p:nvSpPr>
          <p:cNvPr id="4" name="Shape 2"/>
          <p:cNvSpPr/>
          <p:nvPr/>
        </p:nvSpPr>
        <p:spPr>
          <a:xfrm>
            <a:off x="548640" y="1773136"/>
            <a:ext cx="92126" cy="92126"/>
          </a:xfrm>
          <a:prstGeom prst="ellipse">
            <a:avLst/>
          </a:prstGeom>
          <a:solidFill>
            <a:srgbClr val="C8235F"/>
          </a:solidFill>
          <a:ln/>
        </p:spPr>
      </p:sp>
      <p:sp>
        <p:nvSpPr>
          <p:cNvPr id="5" name="Text 3"/>
          <p:cNvSpPr txBox="1"/>
          <p:nvPr/>
        </p:nvSpPr>
        <p:spPr>
          <a:xfrm>
            <a:off x="860450" y="1691640"/>
            <a:ext cx="3620110" cy="811073"/>
          </a:xfrm>
          <a:prstGeom prst="rect">
            <a:avLst/>
          </a:prstGeom>
          <a:noFill/>
          <a:ln/>
        </p:spPr>
        <p:txBody>
          <a:bodyPr wrap="square" lIns="0" tIns="0" rIns="0" bIns="0" rtlCol="0" anchor="t"/>
          <a:lstStyle/>
          <a:p>
            <a:pPr indent="0" marL="0">
              <a:lnSpc>
                <a:spcPct val="108000"/>
              </a:lnSpc>
              <a:buNone/>
            </a:pPr>
            <a:r>
              <a:rPr lang="en-US" sz="1550" b="1" dirty="0">
                <a:solidFill>
                  <a:srgbClr val="232845"/>
                </a:solidFill>
                <a:latin typeface="Arial" pitchFamily="34" charset="0"/>
                <a:ea typeface="Arial" pitchFamily="34" charset="-122"/>
                <a:cs typeface="Arial" pitchFamily="34" charset="-120"/>
              </a:rPr>
              <a:t>Dépôt temporaire (30 jours)</a:t>
            </a:r>
            <a:pPr indent="0" marL="0">
              <a:lnSpc>
                <a:spcPct val="108000"/>
              </a:lnSpc>
              <a:buNone/>
            </a:pPr>
            <a:r>
              <a:rPr lang="en-US" sz="1550" dirty="0">
                <a:solidFill>
                  <a:srgbClr val="5A6080"/>
                </a:solidFill>
                <a:latin typeface="Arial" pitchFamily="34" charset="0"/>
                <a:ea typeface="Arial" pitchFamily="34" charset="-122"/>
                <a:cs typeface="Arial" pitchFamily="34" charset="-120"/>
              </a:rPr>
              <a:t> : pour tout le monde, un lien privé, effacé tout seul ; rien sur vous.</a:t>
            </a:r>
            <a:endParaRPr lang="en-US" sz="1550" dirty="0"/>
          </a:p>
        </p:txBody>
      </p:sp>
      <p:sp>
        <p:nvSpPr>
          <p:cNvPr id="6" name="Shape 4"/>
          <p:cNvSpPr/>
          <p:nvPr/>
        </p:nvSpPr>
        <p:spPr>
          <a:xfrm>
            <a:off x="548640" y="2640089"/>
            <a:ext cx="92126" cy="92126"/>
          </a:xfrm>
          <a:prstGeom prst="ellipse">
            <a:avLst/>
          </a:prstGeom>
          <a:solidFill>
            <a:srgbClr val="C8235F"/>
          </a:solidFill>
          <a:ln/>
        </p:spPr>
      </p:sp>
      <p:sp>
        <p:nvSpPr>
          <p:cNvPr id="7" name="Text 5"/>
          <p:cNvSpPr txBox="1"/>
          <p:nvPr/>
        </p:nvSpPr>
        <p:spPr>
          <a:xfrm>
            <a:off x="860450" y="2558593"/>
            <a:ext cx="3620110" cy="555955"/>
          </a:xfrm>
          <a:prstGeom prst="rect">
            <a:avLst/>
          </a:prstGeom>
          <a:noFill/>
          <a:ln/>
        </p:spPr>
        <p:txBody>
          <a:bodyPr wrap="square" lIns="0" tIns="0" rIns="0" bIns="0" rtlCol="0" anchor="t"/>
          <a:lstStyle/>
          <a:p>
            <a:pPr indent="0" marL="0">
              <a:lnSpc>
                <a:spcPct val="108000"/>
              </a:lnSpc>
              <a:buNone/>
            </a:pPr>
            <a:r>
              <a:rPr lang="en-US" sz="1550" b="1" dirty="0">
                <a:solidFill>
                  <a:srgbClr val="232845"/>
                </a:solidFill>
                <a:latin typeface="Arial" pitchFamily="34" charset="0"/>
                <a:ea typeface="Arial" pitchFamily="34" charset="-122"/>
                <a:cs typeface="Arial" pitchFamily="34" charset="-120"/>
              </a:rPr>
              <a:t>Le lien de mon Nuage</a:t>
            </a:r>
            <a:pPr indent="0" marL="0">
              <a:lnSpc>
                <a:spcPct val="108000"/>
              </a:lnSpc>
              <a:buNone/>
            </a:pPr>
            <a:r>
              <a:rPr lang="en-US" sz="1550" dirty="0">
                <a:solidFill>
                  <a:srgbClr val="5A6080"/>
                </a:solidFill>
                <a:latin typeface="Arial" pitchFamily="34" charset="0"/>
                <a:ea typeface="Arial" pitchFamily="34" charset="-122"/>
                <a:cs typeface="Arial" pitchFamily="34" charset="-120"/>
              </a:rPr>
              <a:t> : personnels de l’Éducation nationale.</a:t>
            </a:r>
            <a:endParaRPr lang="en-US" sz="1550" dirty="0"/>
          </a:p>
        </p:txBody>
      </p:sp>
      <p:sp>
        <p:nvSpPr>
          <p:cNvPr id="8" name="Shape 6"/>
          <p:cNvSpPr/>
          <p:nvPr/>
        </p:nvSpPr>
        <p:spPr>
          <a:xfrm>
            <a:off x="548640" y="3251924"/>
            <a:ext cx="92126" cy="92126"/>
          </a:xfrm>
          <a:prstGeom prst="ellipse">
            <a:avLst/>
          </a:prstGeom>
          <a:solidFill>
            <a:srgbClr val="C8235F"/>
          </a:solidFill>
          <a:ln/>
        </p:spPr>
      </p:sp>
      <p:sp>
        <p:nvSpPr>
          <p:cNvPr id="9" name="Text 7"/>
          <p:cNvSpPr txBox="1"/>
          <p:nvPr/>
        </p:nvSpPr>
        <p:spPr>
          <a:xfrm>
            <a:off x="860450" y="3170428"/>
            <a:ext cx="3620110" cy="555955"/>
          </a:xfrm>
          <a:prstGeom prst="rect">
            <a:avLst/>
          </a:prstGeom>
          <a:noFill/>
          <a:ln/>
        </p:spPr>
        <p:txBody>
          <a:bodyPr wrap="square" lIns="0" tIns="0" rIns="0" bIns="0" rtlCol="0" anchor="t"/>
          <a:lstStyle/>
          <a:p>
            <a:pPr indent="0" marL="0">
              <a:lnSpc>
                <a:spcPct val="108000"/>
              </a:lnSpc>
              <a:buNone/>
            </a:pPr>
            <a:r>
              <a:rPr lang="en-US" sz="1550" b="1" dirty="0">
                <a:solidFill>
                  <a:srgbClr val="232845"/>
                </a:solidFill>
                <a:latin typeface="Arial" pitchFamily="34" charset="0"/>
                <a:ea typeface="Arial" pitchFamily="34" charset="-122"/>
                <a:cs typeface="Arial" pitchFamily="34" charset="-120"/>
              </a:rPr>
              <a:t>Le QR code aussitôt</a:t>
            </a:r>
            <a:pPr indent="0" marL="0">
              <a:lnSpc>
                <a:spcPct val="108000"/>
              </a:lnSpc>
              <a:buNone/>
            </a:pPr>
            <a:r>
              <a:rPr lang="en-US" sz="1550" dirty="0">
                <a:solidFill>
                  <a:srgbClr val="5A6080"/>
                </a:solidFill>
                <a:latin typeface="Arial" pitchFamily="34" charset="0"/>
                <a:ea typeface="Arial" pitchFamily="34" charset="-122"/>
                <a:cs typeface="Arial" pitchFamily="34" charset="-120"/>
              </a:rPr>
              <a:t>, sur chaque carte aussi.</a:t>
            </a:r>
            <a:endParaRPr lang="en-US" sz="1550" dirty="0"/>
          </a:p>
        </p:txBody>
      </p:sp>
      <p:sp>
        <p:nvSpPr>
          <p:cNvPr id="10" name="Shape 8"/>
          <p:cNvSpPr/>
          <p:nvPr/>
        </p:nvSpPr>
        <p:spPr>
          <a:xfrm>
            <a:off x="548640" y="3863759"/>
            <a:ext cx="92126" cy="92126"/>
          </a:xfrm>
          <a:prstGeom prst="ellipse">
            <a:avLst/>
          </a:prstGeom>
          <a:solidFill>
            <a:srgbClr val="C8235F"/>
          </a:solidFill>
          <a:ln/>
        </p:spPr>
      </p:sp>
      <p:sp>
        <p:nvSpPr>
          <p:cNvPr id="11" name="Text 9"/>
          <p:cNvSpPr txBox="1"/>
          <p:nvPr/>
        </p:nvSpPr>
        <p:spPr>
          <a:xfrm>
            <a:off x="860450" y="3782263"/>
            <a:ext cx="3620110" cy="555955"/>
          </a:xfrm>
          <a:prstGeom prst="rect">
            <a:avLst/>
          </a:prstGeom>
          <a:noFill/>
          <a:ln/>
        </p:spPr>
        <p:txBody>
          <a:bodyPr wrap="square" lIns="0" tIns="0" rIns="0" bIns="0" rtlCol="0" anchor="t"/>
          <a:lstStyle/>
          <a:p>
            <a:pPr indent="0" marL="0">
              <a:lnSpc>
                <a:spcPct val="108000"/>
              </a:lnSpc>
              <a:buNone/>
            </a:pPr>
            <a:r>
              <a:rPr lang="en-US" sz="1550" b="1" dirty="0">
                <a:solidFill>
                  <a:srgbClr val="232845"/>
                </a:solidFill>
                <a:latin typeface="Arial" pitchFamily="34" charset="0"/>
                <a:ea typeface="Arial" pitchFamily="34" charset="-122"/>
                <a:cs typeface="Arial" pitchFamily="34" charset="-120"/>
              </a:rPr>
              <a:t>Sur un téléphone</a:t>
            </a:r>
            <a:pPr indent="0" marL="0">
              <a:lnSpc>
                <a:spcPct val="108000"/>
              </a:lnSpc>
              <a:buNone/>
            </a:pPr>
            <a:r>
              <a:rPr lang="en-US" sz="1550" dirty="0">
                <a:solidFill>
                  <a:srgbClr val="5A6080"/>
                </a:solidFill>
                <a:latin typeface="Arial" pitchFamily="34" charset="0"/>
                <a:ea typeface="Arial" pitchFamily="34" charset="-122"/>
                <a:cs typeface="Arial" pitchFamily="34" charset="-120"/>
              </a:rPr>
              <a:t> : « Ajouter à l’application ePoc ».</a:t>
            </a:r>
            <a:endParaRPr lang="en-US" sz="1550" dirty="0"/>
          </a:p>
        </p:txBody>
      </p:sp>
      <p:sp>
        <p:nvSpPr>
          <p:cNvPr id="12" name="Shape 10"/>
          <p:cNvSpPr/>
          <p:nvPr/>
        </p:nvSpPr>
        <p:spPr>
          <a:xfrm>
            <a:off x="4954355" y="1572768"/>
            <a:ext cx="4264491" cy="4489704"/>
          </a:xfrm>
          <a:prstGeom prst="roundRect">
            <a:avLst>
              <a:gd name="adj" fmla="val 2573"/>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pic>
        <p:nvPicPr>
          <p:cNvPr id="13" name="Image 0" descr="Le QR code du dépôt temporaire, avec sa date de fin">    </p:cNvPr>
          <p:cNvPicPr>
            <a:picLocks noChangeAspect="1"/>
          </p:cNvPicPr>
          <p:nvPr/>
        </p:nvPicPr>
        <p:blipFill>
          <a:blip r:embed="rId1"/>
          <a:stretch>
            <a:fillRect/>
          </a:stretch>
        </p:blipFill>
        <p:spPr>
          <a:xfrm>
            <a:off x="5027507" y="1645920"/>
            <a:ext cx="4118187" cy="4343400"/>
          </a:xfrm>
          <a:prstGeom prst="rect">
            <a:avLst/>
          </a:prstGeom>
        </p:spPr>
      </p:pic>
      <p:sp>
        <p:nvSpPr>
          <p:cNvPr id="14" name="Shape 11"/>
          <p:cNvSpPr/>
          <p:nvPr/>
        </p:nvSpPr>
        <p:spPr>
          <a:xfrm>
            <a:off x="9573768" y="1572768"/>
            <a:ext cx="2142439" cy="2568281"/>
          </a:xfrm>
          <a:prstGeom prst="roundRect">
            <a:avLst>
              <a:gd name="adj" fmla="val 5122"/>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pic>
        <p:nvPicPr>
          <p:cNvPr id="15" name="Image 1" descr="Sur un téléphone : Ajouter à l’application ePoc, puis le QR code">    </p:cNvPr>
          <p:cNvPicPr>
            <a:picLocks noChangeAspect="1"/>
          </p:cNvPicPr>
          <p:nvPr/>
        </p:nvPicPr>
        <p:blipFill>
          <a:blip r:embed="rId2"/>
          <a:stretch>
            <a:fillRect/>
          </a:stretch>
        </p:blipFill>
        <p:spPr>
          <a:xfrm>
            <a:off x="9646920" y="1645920"/>
            <a:ext cx="1996135" cy="2421977"/>
          </a:xfrm>
          <a:prstGeom prst="rect">
            <a:avLst/>
          </a:prstGeom>
        </p:spPr>
      </p:pic>
      <p:sp>
        <p:nvSpPr>
          <p:cNvPr id="16" name="Text 12"/>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17" name="Text 13"/>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18 / 24</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150" b="1" spc="200" kern="0" dirty="0">
                <a:solidFill>
                  <a:srgbClr val="C8235F"/>
                </a:solidFill>
                <a:latin typeface="Arial" pitchFamily="34" charset="0"/>
                <a:ea typeface="Arial" pitchFamily="34" charset="-122"/>
                <a:cs typeface="Arial" pitchFamily="34" charset="-120"/>
              </a:rPr>
              <a:t>4 · PARTAGER ET RETROUVER</a:t>
            </a:r>
            <a:endParaRPr lang="en-US" sz="1150" dirty="0"/>
          </a:p>
        </p:txBody>
      </p:sp>
      <p:sp>
        <p:nvSpPr>
          <p:cNvPr id="3" name="Text 1"/>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Mon Nuage</a:t>
            </a:r>
            <a:endParaRPr lang="en-US" sz="3000" dirty="0"/>
          </a:p>
        </p:txBody>
      </p:sp>
      <p:sp>
        <p:nvSpPr>
          <p:cNvPr id="4" name="Shape 2"/>
          <p:cNvSpPr/>
          <p:nvPr/>
        </p:nvSpPr>
        <p:spPr>
          <a:xfrm>
            <a:off x="548640" y="1775765"/>
            <a:ext cx="95098" cy="95098"/>
          </a:xfrm>
          <a:prstGeom prst="ellipse">
            <a:avLst/>
          </a:prstGeom>
          <a:solidFill>
            <a:srgbClr val="C8235F"/>
          </a:solidFill>
          <a:ln/>
        </p:spPr>
      </p:sp>
      <p:sp>
        <p:nvSpPr>
          <p:cNvPr id="5" name="Text 3"/>
          <p:cNvSpPr txBox="1"/>
          <p:nvPr/>
        </p:nvSpPr>
        <p:spPr>
          <a:xfrm>
            <a:off x="870509" y="1691640"/>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Pour les personnels</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de l’Éducation nationale (apps.education.fr).</a:t>
            </a:r>
            <a:endParaRPr lang="en-US" sz="1600" dirty="0"/>
          </a:p>
        </p:txBody>
      </p:sp>
      <p:sp>
        <p:nvSpPr>
          <p:cNvPr id="6" name="Shape 4"/>
          <p:cNvSpPr/>
          <p:nvPr/>
        </p:nvSpPr>
        <p:spPr>
          <a:xfrm>
            <a:off x="548640" y="2404059"/>
            <a:ext cx="95098" cy="95098"/>
          </a:xfrm>
          <a:prstGeom prst="ellipse">
            <a:avLst/>
          </a:prstGeom>
          <a:solidFill>
            <a:srgbClr val="C8235F"/>
          </a:solidFill>
          <a:ln/>
        </p:spPr>
      </p:sp>
      <p:sp>
        <p:nvSpPr>
          <p:cNvPr id="7" name="Text 5"/>
          <p:cNvSpPr txBox="1"/>
          <p:nvPr/>
        </p:nvSpPr>
        <p:spPr>
          <a:xfrm>
            <a:off x="870509" y="2319934"/>
            <a:ext cx="4158691" cy="572414"/>
          </a:xfrm>
          <a:prstGeom prst="rect">
            <a:avLst/>
          </a:prstGeom>
          <a:noFill/>
          <a:ln/>
        </p:spPr>
        <p:txBody>
          <a:bodyPr wrap="square" lIns="0" tIns="0" rIns="0" bIns="0" rtlCol="0" anchor="t"/>
          <a:lstStyle/>
          <a:p>
            <a:pPr indent="0" marL="0">
              <a:lnSpc>
                <a:spcPct val="108000"/>
              </a:lnSpc>
              <a:buNone/>
            </a:pPr>
            <a:r>
              <a:rPr lang="en-US" sz="1600" dirty="0">
                <a:solidFill>
                  <a:srgbClr val="5A6080"/>
                </a:solidFill>
                <a:latin typeface="Arial" pitchFamily="34" charset="0"/>
                <a:ea typeface="Arial" pitchFamily="34" charset="-122"/>
                <a:cs typeface="Arial" pitchFamily="34" charset="-120"/>
              </a:rPr>
              <a:t>Rangées et tenues à jour à chaque enregistrement.</a:t>
            </a:r>
            <a:endParaRPr lang="en-US" sz="1600" dirty="0"/>
          </a:p>
        </p:txBody>
      </p:sp>
      <p:sp>
        <p:nvSpPr>
          <p:cNvPr id="8" name="Shape 6"/>
          <p:cNvSpPr/>
          <p:nvPr/>
        </p:nvSpPr>
        <p:spPr>
          <a:xfrm>
            <a:off x="548640" y="3032354"/>
            <a:ext cx="95098" cy="95098"/>
          </a:xfrm>
          <a:prstGeom prst="ellipse">
            <a:avLst/>
          </a:prstGeom>
          <a:solidFill>
            <a:srgbClr val="C8235F"/>
          </a:solidFill>
          <a:ln/>
        </p:spPr>
      </p:sp>
      <p:sp>
        <p:nvSpPr>
          <p:cNvPr id="9" name="Text 7"/>
          <p:cNvSpPr txBox="1"/>
          <p:nvPr/>
        </p:nvSpPr>
        <p:spPr>
          <a:xfrm>
            <a:off x="870509" y="2948229"/>
            <a:ext cx="4158691" cy="309067"/>
          </a:xfrm>
          <a:prstGeom prst="rect">
            <a:avLst/>
          </a:prstGeom>
          <a:noFill/>
          <a:ln/>
        </p:spPr>
        <p:txBody>
          <a:bodyPr wrap="square" lIns="0" tIns="0" rIns="0" bIns="0" rtlCol="0" anchor="t"/>
          <a:lstStyle/>
          <a:p>
            <a:pPr indent="0" marL="0">
              <a:lnSpc>
                <a:spcPct val="108000"/>
              </a:lnSpc>
              <a:buNone/>
            </a:pPr>
            <a:r>
              <a:rPr lang="en-US" sz="1600" dirty="0">
                <a:solidFill>
                  <a:srgbClr val="5A6080"/>
                </a:solidFill>
                <a:latin typeface="Arial" pitchFamily="34" charset="0"/>
                <a:ea typeface="Arial" pitchFamily="34" charset="-122"/>
                <a:cs typeface="Arial" pitchFamily="34" charset="-120"/>
              </a:rPr>
              <a:t>Retrouvées sur tous vos ordinateurs.</a:t>
            </a:r>
            <a:endParaRPr lang="en-US" sz="1600" dirty="0"/>
          </a:p>
        </p:txBody>
      </p:sp>
      <p:sp>
        <p:nvSpPr>
          <p:cNvPr id="10" name="Shape 8"/>
          <p:cNvSpPr/>
          <p:nvPr/>
        </p:nvSpPr>
        <p:spPr>
          <a:xfrm>
            <a:off x="548640" y="3397301"/>
            <a:ext cx="95098" cy="95098"/>
          </a:xfrm>
          <a:prstGeom prst="ellipse">
            <a:avLst/>
          </a:prstGeom>
          <a:solidFill>
            <a:srgbClr val="C8235F"/>
          </a:solidFill>
          <a:ln/>
        </p:spPr>
      </p:sp>
      <p:sp>
        <p:nvSpPr>
          <p:cNvPr id="11" name="Text 9"/>
          <p:cNvSpPr txBox="1"/>
          <p:nvPr/>
        </p:nvSpPr>
        <p:spPr>
          <a:xfrm>
            <a:off x="870509" y="3313176"/>
            <a:ext cx="41586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Un QR code durable</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qui suit vos enregistrements.</a:t>
            </a:r>
            <a:endParaRPr lang="en-US" sz="1600" dirty="0"/>
          </a:p>
        </p:txBody>
      </p:sp>
      <p:sp>
        <p:nvSpPr>
          <p:cNvPr id="12" name="Shape 10"/>
          <p:cNvSpPr/>
          <p:nvPr/>
        </p:nvSpPr>
        <p:spPr>
          <a:xfrm>
            <a:off x="5367528" y="1572768"/>
            <a:ext cx="6348679" cy="4022789"/>
          </a:xfrm>
          <a:prstGeom prst="roundRect">
            <a:avLst>
              <a:gd name="adj" fmla="val 2728"/>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pic>
        <p:nvPicPr>
          <p:cNvPr id="13" name="Image 0" descr="Mon Nuage">    </p:cNvPr>
          <p:cNvPicPr>
            <a:picLocks noChangeAspect="1"/>
          </p:cNvPicPr>
          <p:nvPr/>
        </p:nvPicPr>
        <p:blipFill>
          <a:blip r:embed="rId1"/>
          <a:stretch>
            <a:fillRect/>
          </a:stretch>
        </p:blipFill>
        <p:spPr>
          <a:xfrm>
            <a:off x="5440680" y="1645920"/>
            <a:ext cx="6202375" cy="3876485"/>
          </a:xfrm>
          <a:prstGeom prst="rect">
            <a:avLst/>
          </a:prstGeom>
        </p:spPr>
      </p:pic>
      <p:sp>
        <p:nvSpPr>
          <p:cNvPr id="14" name="Text 11"/>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15" name="Text 12"/>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19 / 24</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150" b="1" spc="200" kern="0" dirty="0">
                <a:solidFill>
                  <a:srgbClr val="C8235F"/>
                </a:solidFill>
                <a:latin typeface="Arial" pitchFamily="34" charset="0"/>
                <a:ea typeface="Arial" pitchFamily="34" charset="-122"/>
                <a:cs typeface="Arial" pitchFamily="34" charset="-120"/>
              </a:rPr>
              <a:t>4 · PARTAGER ET RETROUVER</a:t>
            </a:r>
            <a:endParaRPr lang="en-US" sz="1150" dirty="0"/>
          </a:p>
        </p:txBody>
      </p:sp>
      <p:sp>
        <p:nvSpPr>
          <p:cNvPr id="3" name="Text 1"/>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La bibliothèque partagée</a:t>
            </a:r>
            <a:endParaRPr lang="en-US" sz="3000" dirty="0"/>
          </a:p>
        </p:txBody>
      </p:sp>
      <p:sp>
        <p:nvSpPr>
          <p:cNvPr id="4" name="Shape 2"/>
          <p:cNvSpPr/>
          <p:nvPr/>
        </p:nvSpPr>
        <p:spPr>
          <a:xfrm>
            <a:off x="548640" y="1775765"/>
            <a:ext cx="95098" cy="95098"/>
          </a:xfrm>
          <a:prstGeom prst="ellipse">
            <a:avLst/>
          </a:prstGeom>
          <a:solidFill>
            <a:srgbClr val="C8235F"/>
          </a:solidFill>
          <a:ln/>
        </p:spPr>
      </p:sp>
      <p:sp>
        <p:nvSpPr>
          <p:cNvPr id="5" name="Text 3"/>
          <p:cNvSpPr txBox="1"/>
          <p:nvPr/>
        </p:nvSpPr>
        <p:spPr>
          <a:xfrm>
            <a:off x="870509" y="1691640"/>
            <a:ext cx="46158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Sous votre nom</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ou un pseudonyme : vous en restez responsable.</a:t>
            </a:r>
            <a:endParaRPr lang="en-US" sz="1600" dirty="0"/>
          </a:p>
        </p:txBody>
      </p:sp>
      <p:sp>
        <p:nvSpPr>
          <p:cNvPr id="6" name="Shape 4"/>
          <p:cNvSpPr/>
          <p:nvPr/>
        </p:nvSpPr>
        <p:spPr>
          <a:xfrm>
            <a:off x="548640" y="2404059"/>
            <a:ext cx="95098" cy="95098"/>
          </a:xfrm>
          <a:prstGeom prst="ellipse">
            <a:avLst/>
          </a:prstGeom>
          <a:solidFill>
            <a:srgbClr val="C8235F"/>
          </a:solidFill>
          <a:ln/>
        </p:spPr>
      </p:sp>
      <p:sp>
        <p:nvSpPr>
          <p:cNvPr id="7" name="Text 5"/>
          <p:cNvSpPr txBox="1"/>
          <p:nvPr/>
        </p:nvSpPr>
        <p:spPr>
          <a:xfrm>
            <a:off x="870509" y="2319934"/>
            <a:ext cx="4615891" cy="572414"/>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Relue avant publication</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 vérification automatique, puis humaine.</a:t>
            </a:r>
            <a:endParaRPr lang="en-US" sz="1600" dirty="0"/>
          </a:p>
        </p:txBody>
      </p:sp>
      <p:sp>
        <p:nvSpPr>
          <p:cNvPr id="8" name="Shape 6"/>
          <p:cNvSpPr/>
          <p:nvPr/>
        </p:nvSpPr>
        <p:spPr>
          <a:xfrm>
            <a:off x="548640" y="3032354"/>
            <a:ext cx="95098" cy="95098"/>
          </a:xfrm>
          <a:prstGeom prst="ellipse">
            <a:avLst/>
          </a:prstGeom>
          <a:solidFill>
            <a:srgbClr val="C8235F"/>
          </a:solidFill>
          <a:ln/>
        </p:spPr>
      </p:sp>
      <p:sp>
        <p:nvSpPr>
          <p:cNvPr id="9" name="Text 7"/>
          <p:cNvSpPr txBox="1"/>
          <p:nvPr/>
        </p:nvSpPr>
        <p:spPr>
          <a:xfrm>
            <a:off x="870509" y="2948229"/>
            <a:ext cx="4615891" cy="309067"/>
          </a:xfrm>
          <a:prstGeom prst="rect">
            <a:avLst/>
          </a:prstGeom>
          <a:noFill/>
          <a:ln/>
        </p:spPr>
        <p:txBody>
          <a:bodyPr wrap="square" lIns="0" tIns="0" rIns="0" bIns="0" rtlCol="0" anchor="t"/>
          <a:lstStyle/>
          <a:p>
            <a:pPr indent="0" marL="0">
              <a:lnSpc>
                <a:spcPct val="108000"/>
              </a:lnSpc>
              <a:buNone/>
            </a:pPr>
            <a:r>
              <a:rPr lang="en-US" sz="1600" b="1" dirty="0">
                <a:solidFill>
                  <a:srgbClr val="232845"/>
                </a:solidFill>
                <a:latin typeface="Arial" pitchFamily="34" charset="0"/>
                <a:ea typeface="Arial" pitchFamily="34" charset="-122"/>
                <a:cs typeface="Arial" pitchFamily="34" charset="-120"/>
              </a:rPr>
              <a:t>Un code de gestion</a:t>
            </a:r>
            <a:pPr indent="0" marL="0">
              <a:lnSpc>
                <a:spcPct val="108000"/>
              </a:lnSpc>
              <a:buNone/>
            </a:pPr>
            <a:r>
              <a:rPr lang="en-US" sz="1600" dirty="0">
                <a:solidFill>
                  <a:srgbClr val="5A6080"/>
                </a:solidFill>
                <a:latin typeface="Arial" pitchFamily="34" charset="0"/>
                <a:ea typeface="Arial" pitchFamily="34" charset="-122"/>
                <a:cs typeface="Arial" pitchFamily="34" charset="-120"/>
              </a:rPr>
              <a:t> pour suivre et retirer.</a:t>
            </a:r>
            <a:endParaRPr lang="en-US" sz="1600" dirty="0"/>
          </a:p>
        </p:txBody>
      </p:sp>
      <p:sp>
        <p:nvSpPr>
          <p:cNvPr id="10" name="Shape 8"/>
          <p:cNvSpPr/>
          <p:nvPr/>
        </p:nvSpPr>
        <p:spPr>
          <a:xfrm>
            <a:off x="548640" y="3397301"/>
            <a:ext cx="95098" cy="95098"/>
          </a:xfrm>
          <a:prstGeom prst="ellipse">
            <a:avLst/>
          </a:prstGeom>
          <a:solidFill>
            <a:srgbClr val="C8235F"/>
          </a:solidFill>
          <a:ln/>
        </p:spPr>
      </p:sp>
      <p:sp>
        <p:nvSpPr>
          <p:cNvPr id="11" name="Text 9"/>
          <p:cNvSpPr txBox="1"/>
          <p:nvPr/>
        </p:nvSpPr>
        <p:spPr>
          <a:xfrm>
            <a:off x="870509" y="3313176"/>
            <a:ext cx="4615891" cy="572414"/>
          </a:xfrm>
          <a:prstGeom prst="rect">
            <a:avLst/>
          </a:prstGeom>
          <a:noFill/>
          <a:ln/>
        </p:spPr>
        <p:txBody>
          <a:bodyPr wrap="square" lIns="0" tIns="0" rIns="0" bIns="0" rtlCol="0" anchor="t"/>
          <a:lstStyle/>
          <a:p>
            <a:pPr indent="0" marL="0">
              <a:lnSpc>
                <a:spcPct val="108000"/>
              </a:lnSpc>
              <a:buNone/>
            </a:pPr>
            <a:r>
              <a:rPr lang="en-US" sz="1600" dirty="0">
                <a:solidFill>
                  <a:srgbClr val="5A6080"/>
                </a:solidFill>
                <a:latin typeface="Arial" pitchFamily="34" charset="0"/>
                <a:ea typeface="Arial" pitchFamily="34" charset="-122"/>
                <a:cs typeface="Arial" pitchFamily="34" charset="-120"/>
              </a:rPr>
              <a:t>Reprendre et adapter les activités des collègues ; un QR code sur chaque carte.</a:t>
            </a:r>
            <a:endParaRPr lang="en-US" sz="1600" dirty="0"/>
          </a:p>
        </p:txBody>
      </p:sp>
      <p:sp>
        <p:nvSpPr>
          <p:cNvPr id="12" name="Shape 10"/>
          <p:cNvSpPr/>
          <p:nvPr/>
        </p:nvSpPr>
        <p:spPr>
          <a:xfrm>
            <a:off x="6011468" y="1572768"/>
            <a:ext cx="5518000" cy="4489704"/>
          </a:xfrm>
          <a:prstGeom prst="roundRect">
            <a:avLst>
              <a:gd name="adj" fmla="val 2444"/>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pic>
        <p:nvPicPr>
          <p:cNvPr id="13" name="Image 0" descr="Le formulaire de publication dans la bibliothèque">    </p:cNvPr>
          <p:cNvPicPr>
            <a:picLocks noChangeAspect="1"/>
          </p:cNvPicPr>
          <p:nvPr/>
        </p:nvPicPr>
        <p:blipFill>
          <a:blip r:embed="rId1"/>
          <a:stretch>
            <a:fillRect/>
          </a:stretch>
        </p:blipFill>
        <p:spPr>
          <a:xfrm>
            <a:off x="6084620" y="1645920"/>
            <a:ext cx="5371696" cy="4343400"/>
          </a:xfrm>
          <a:prstGeom prst="rect">
            <a:avLst/>
          </a:prstGeom>
        </p:spPr>
      </p:pic>
      <p:sp>
        <p:nvSpPr>
          <p:cNvPr id="14" name="Text 11"/>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15" name="Text 12"/>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20 / 24</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Les bons réflexes</a:t>
            </a:r>
            <a:endParaRPr lang="en-US" sz="3000" dirty="0"/>
          </a:p>
        </p:txBody>
      </p:sp>
      <p:sp>
        <p:nvSpPr>
          <p:cNvPr id="3" name="Shape 1"/>
          <p:cNvSpPr/>
          <p:nvPr/>
        </p:nvSpPr>
        <p:spPr>
          <a:xfrm>
            <a:off x="548640" y="1783080"/>
            <a:ext cx="1999427" cy="2468880"/>
          </a:xfrm>
          <a:prstGeom prst="roundRect">
            <a:avLst>
              <a:gd name="adj" fmla="val 7317"/>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4" name="Shape 2"/>
          <p:cNvSpPr/>
          <p:nvPr/>
        </p:nvSpPr>
        <p:spPr>
          <a:xfrm>
            <a:off x="804672" y="2039112"/>
            <a:ext cx="512064" cy="512064"/>
          </a:xfrm>
          <a:prstGeom prst="roundRect">
            <a:avLst>
              <a:gd name="adj" fmla="val 30000"/>
            </a:avLst>
          </a:prstGeom>
          <a:solidFill>
            <a:srgbClr val="EEE6FC"/>
          </a:solidFill>
          <a:ln/>
        </p:spPr>
      </p:sp>
      <p:pic>
        <p:nvPicPr>
          <p:cNvPr id="5" name="Image 0" descr="/var/folders/b7/tkzbyvzx72qcg9wb0t1jybvm0000gn/T/papillote-diaporama-w8hXQG/icone-10.png">    </p:cNvPr>
          <p:cNvPicPr>
            <a:picLocks noChangeAspect="1"/>
          </p:cNvPicPr>
          <p:nvPr/>
        </p:nvPicPr>
        <p:blipFill>
          <a:blip r:embed="rId1"/>
          <a:stretch>
            <a:fillRect/>
          </a:stretch>
        </p:blipFill>
        <p:spPr>
          <a:xfrm>
            <a:off x="907085" y="2141525"/>
            <a:ext cx="307238" cy="307238"/>
          </a:xfrm>
          <a:prstGeom prst="rect">
            <a:avLst/>
          </a:prstGeom>
        </p:spPr>
      </p:pic>
      <p:sp>
        <p:nvSpPr>
          <p:cNvPr id="6" name="Text 3"/>
          <p:cNvSpPr txBox="1"/>
          <p:nvPr/>
        </p:nvSpPr>
        <p:spPr>
          <a:xfrm>
            <a:off x="804672" y="2679192"/>
            <a:ext cx="1487363"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Relire</a:t>
            </a:r>
            <a:endParaRPr lang="en-US" sz="1700" dirty="0"/>
          </a:p>
        </p:txBody>
      </p:sp>
      <p:sp>
        <p:nvSpPr>
          <p:cNvPr id="7" name="Text 4"/>
          <p:cNvSpPr txBox="1"/>
          <p:nvPr/>
        </p:nvSpPr>
        <p:spPr>
          <a:xfrm>
            <a:off x="804672" y="3081528"/>
            <a:ext cx="1487363" cy="105156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L’IA se trompe parfois : vous restez l’auteur.</a:t>
            </a:r>
            <a:endParaRPr lang="en-US" sz="1300" dirty="0"/>
          </a:p>
        </p:txBody>
      </p:sp>
      <p:sp>
        <p:nvSpPr>
          <p:cNvPr id="8" name="Shape 5"/>
          <p:cNvSpPr/>
          <p:nvPr/>
        </p:nvSpPr>
        <p:spPr>
          <a:xfrm>
            <a:off x="2822387" y="1783080"/>
            <a:ext cx="1999427" cy="2468880"/>
          </a:xfrm>
          <a:prstGeom prst="roundRect">
            <a:avLst>
              <a:gd name="adj" fmla="val 7317"/>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9" name="Shape 6"/>
          <p:cNvSpPr/>
          <p:nvPr/>
        </p:nvSpPr>
        <p:spPr>
          <a:xfrm>
            <a:off x="3078419" y="2039112"/>
            <a:ext cx="512064" cy="512064"/>
          </a:xfrm>
          <a:prstGeom prst="roundRect">
            <a:avLst>
              <a:gd name="adj" fmla="val 30000"/>
            </a:avLst>
          </a:prstGeom>
          <a:solidFill>
            <a:srgbClr val="FFF0D4"/>
          </a:solidFill>
          <a:ln/>
        </p:spPr>
      </p:sp>
      <p:pic>
        <p:nvPicPr>
          <p:cNvPr id="10" name="Image 1" descr="/var/folders/b7/tkzbyvzx72qcg9wb0t1jybvm0000gn/T/papillote-diaporama-w8hXQG/icone-4.png">    </p:cNvPr>
          <p:cNvPicPr>
            <a:picLocks noChangeAspect="1"/>
          </p:cNvPicPr>
          <p:nvPr/>
        </p:nvPicPr>
        <p:blipFill>
          <a:blip r:embed="rId2"/>
          <a:stretch>
            <a:fillRect/>
          </a:stretch>
        </p:blipFill>
        <p:spPr>
          <a:xfrm>
            <a:off x="3180832" y="2141525"/>
            <a:ext cx="307238" cy="307238"/>
          </a:xfrm>
          <a:prstGeom prst="rect">
            <a:avLst/>
          </a:prstGeom>
        </p:spPr>
      </p:pic>
      <p:sp>
        <p:nvSpPr>
          <p:cNvPr id="11" name="Text 7"/>
          <p:cNvSpPr txBox="1"/>
          <p:nvPr/>
        </p:nvSpPr>
        <p:spPr>
          <a:xfrm>
            <a:off x="3078419" y="2679192"/>
            <a:ext cx="1487363"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Pas d’élève</a:t>
            </a:r>
            <a:endParaRPr lang="en-US" sz="1700" dirty="0"/>
          </a:p>
        </p:txBody>
      </p:sp>
      <p:sp>
        <p:nvSpPr>
          <p:cNvPr id="12" name="Text 8"/>
          <p:cNvSpPr txBox="1"/>
          <p:nvPr/>
        </p:nvSpPr>
        <p:spPr>
          <a:xfrm>
            <a:off x="3078419" y="3081528"/>
            <a:ext cx="1487363" cy="105156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Ni nom ni photo d’élève.</a:t>
            </a:r>
            <a:endParaRPr lang="en-US" sz="1300" dirty="0"/>
          </a:p>
        </p:txBody>
      </p:sp>
      <p:sp>
        <p:nvSpPr>
          <p:cNvPr id="13" name="Shape 9"/>
          <p:cNvSpPr/>
          <p:nvPr/>
        </p:nvSpPr>
        <p:spPr>
          <a:xfrm>
            <a:off x="5096134" y="1783080"/>
            <a:ext cx="1999427" cy="2468880"/>
          </a:xfrm>
          <a:prstGeom prst="roundRect">
            <a:avLst>
              <a:gd name="adj" fmla="val 7317"/>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14" name="Shape 10"/>
          <p:cNvSpPr/>
          <p:nvPr/>
        </p:nvSpPr>
        <p:spPr>
          <a:xfrm>
            <a:off x="5352166" y="2039112"/>
            <a:ext cx="512064" cy="512064"/>
          </a:xfrm>
          <a:prstGeom prst="roundRect">
            <a:avLst>
              <a:gd name="adj" fmla="val 30000"/>
            </a:avLst>
          </a:prstGeom>
          <a:solidFill>
            <a:srgbClr val="EEE6FC"/>
          </a:solidFill>
          <a:ln/>
        </p:spPr>
      </p:sp>
      <p:pic>
        <p:nvPicPr>
          <p:cNvPr id="15" name="Image 2" descr="/var/folders/b7/tkzbyvzx72qcg9wb0t1jybvm0000gn/T/papillote-diaporama-w8hXQG/icone-12.png">    </p:cNvPr>
          <p:cNvPicPr>
            <a:picLocks noChangeAspect="1"/>
          </p:cNvPicPr>
          <p:nvPr/>
        </p:nvPicPr>
        <p:blipFill>
          <a:blip r:embed="rId3"/>
          <a:stretch>
            <a:fillRect/>
          </a:stretch>
        </p:blipFill>
        <p:spPr>
          <a:xfrm>
            <a:off x="5454579" y="2141525"/>
            <a:ext cx="307238" cy="307238"/>
          </a:xfrm>
          <a:prstGeom prst="rect">
            <a:avLst/>
          </a:prstGeom>
        </p:spPr>
      </p:pic>
      <p:sp>
        <p:nvSpPr>
          <p:cNvPr id="16" name="Text 11"/>
          <p:cNvSpPr txBox="1"/>
          <p:nvPr/>
        </p:nvSpPr>
        <p:spPr>
          <a:xfrm>
            <a:off x="5352166" y="2679192"/>
            <a:ext cx="1487363"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Votre IA</a:t>
            </a:r>
            <a:endParaRPr lang="en-US" sz="1700" dirty="0"/>
          </a:p>
        </p:txBody>
      </p:sp>
      <p:sp>
        <p:nvSpPr>
          <p:cNvPr id="17" name="Text 12"/>
          <p:cNvSpPr txBox="1"/>
          <p:nvPr/>
        </p:nvSpPr>
        <p:spPr>
          <a:xfrm>
            <a:off x="5352166" y="3081528"/>
            <a:ext cx="1487363" cy="105156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Choisie avec prudence : elle reçoit vos sources.</a:t>
            </a:r>
            <a:endParaRPr lang="en-US" sz="1300" dirty="0"/>
          </a:p>
        </p:txBody>
      </p:sp>
      <p:sp>
        <p:nvSpPr>
          <p:cNvPr id="18" name="Shape 13"/>
          <p:cNvSpPr/>
          <p:nvPr/>
        </p:nvSpPr>
        <p:spPr>
          <a:xfrm>
            <a:off x="7369881" y="1783080"/>
            <a:ext cx="1999427" cy="2468880"/>
          </a:xfrm>
          <a:prstGeom prst="roundRect">
            <a:avLst>
              <a:gd name="adj" fmla="val 7317"/>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19" name="Shape 14"/>
          <p:cNvSpPr/>
          <p:nvPr/>
        </p:nvSpPr>
        <p:spPr>
          <a:xfrm>
            <a:off x="7625913" y="2039112"/>
            <a:ext cx="512064" cy="512064"/>
          </a:xfrm>
          <a:prstGeom prst="roundRect">
            <a:avLst>
              <a:gd name="adj" fmla="val 30000"/>
            </a:avLst>
          </a:prstGeom>
          <a:solidFill>
            <a:srgbClr val="FDE4EC"/>
          </a:solidFill>
          <a:ln/>
        </p:spPr>
      </p:sp>
      <p:pic>
        <p:nvPicPr>
          <p:cNvPr id="20" name="Image 3" descr="/var/folders/b7/tkzbyvzx72qcg9wb0t1jybvm0000gn/T/papillote-diaporama-w8hXQG/icone-11.png">    </p:cNvPr>
          <p:cNvPicPr>
            <a:picLocks noChangeAspect="1"/>
          </p:cNvPicPr>
          <p:nvPr/>
        </p:nvPicPr>
        <p:blipFill>
          <a:blip r:embed="rId4"/>
          <a:stretch>
            <a:fillRect/>
          </a:stretch>
        </p:blipFill>
        <p:spPr>
          <a:xfrm>
            <a:off x="7728326" y="2141525"/>
            <a:ext cx="307238" cy="307238"/>
          </a:xfrm>
          <a:prstGeom prst="rect">
            <a:avLst/>
          </a:prstGeom>
        </p:spPr>
      </p:pic>
      <p:sp>
        <p:nvSpPr>
          <p:cNvPr id="21" name="Text 15"/>
          <p:cNvSpPr txBox="1"/>
          <p:nvPr/>
        </p:nvSpPr>
        <p:spPr>
          <a:xfrm>
            <a:off x="7625913" y="2679192"/>
            <a:ext cx="1487363"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Essayer</a:t>
            </a:r>
            <a:endParaRPr lang="en-US" sz="1700" dirty="0"/>
          </a:p>
        </p:txBody>
      </p:sp>
      <p:sp>
        <p:nvSpPr>
          <p:cNvPr id="22" name="Text 16"/>
          <p:cNvSpPr txBox="1"/>
          <p:nvPr/>
        </p:nvSpPr>
        <p:spPr>
          <a:xfrm>
            <a:off x="7625913" y="3081528"/>
            <a:ext cx="1487363" cy="105156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Dans l’aperçu, avant de donner.</a:t>
            </a:r>
            <a:endParaRPr lang="en-US" sz="1300" dirty="0"/>
          </a:p>
        </p:txBody>
      </p:sp>
      <p:sp>
        <p:nvSpPr>
          <p:cNvPr id="23" name="Shape 17"/>
          <p:cNvSpPr/>
          <p:nvPr/>
        </p:nvSpPr>
        <p:spPr>
          <a:xfrm>
            <a:off x="9643628" y="1783080"/>
            <a:ext cx="1999427" cy="2468880"/>
          </a:xfrm>
          <a:prstGeom prst="roundRect">
            <a:avLst>
              <a:gd name="adj" fmla="val 7317"/>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24" name="Shape 18"/>
          <p:cNvSpPr/>
          <p:nvPr/>
        </p:nvSpPr>
        <p:spPr>
          <a:xfrm>
            <a:off x="9899660" y="2039112"/>
            <a:ext cx="512064" cy="512064"/>
          </a:xfrm>
          <a:prstGeom prst="roundRect">
            <a:avLst>
              <a:gd name="adj" fmla="val 30000"/>
            </a:avLst>
          </a:prstGeom>
          <a:solidFill>
            <a:srgbClr val="DBF3E7"/>
          </a:solidFill>
          <a:ln/>
        </p:spPr>
      </p:sp>
      <p:pic>
        <p:nvPicPr>
          <p:cNvPr id="25" name="Image 4" descr="/var/folders/b7/tkzbyvzx72qcg9wb0t1jybvm0000gn/T/papillote-diaporama-w8hXQG/icone-13.png">    </p:cNvPr>
          <p:cNvPicPr>
            <a:picLocks noChangeAspect="1"/>
          </p:cNvPicPr>
          <p:nvPr/>
        </p:nvPicPr>
        <p:blipFill>
          <a:blip r:embed="rId5"/>
          <a:stretch>
            <a:fillRect/>
          </a:stretch>
        </p:blipFill>
        <p:spPr>
          <a:xfrm>
            <a:off x="10002073" y="2141525"/>
            <a:ext cx="307238" cy="307238"/>
          </a:xfrm>
          <a:prstGeom prst="rect">
            <a:avLst/>
          </a:prstGeom>
        </p:spPr>
      </p:pic>
      <p:sp>
        <p:nvSpPr>
          <p:cNvPr id="26" name="Text 19"/>
          <p:cNvSpPr txBox="1"/>
          <p:nvPr/>
        </p:nvSpPr>
        <p:spPr>
          <a:xfrm>
            <a:off x="9899660" y="2679192"/>
            <a:ext cx="1487363" cy="365760"/>
          </a:xfrm>
          <a:prstGeom prst="rect">
            <a:avLst/>
          </a:prstGeom>
          <a:noFill/>
          <a:ln/>
        </p:spPr>
        <p:txBody>
          <a:bodyPr wrap="square" lIns="0" tIns="0" rIns="0" bIns="0" rtlCol="0" anchor="t"/>
          <a:lstStyle/>
          <a:p>
            <a:pPr indent="0" marL="0">
              <a:buNone/>
            </a:pPr>
            <a:r>
              <a:rPr lang="en-US" sz="1700" b="1" dirty="0">
                <a:solidFill>
                  <a:srgbClr val="232845"/>
                </a:solidFill>
                <a:latin typeface="Georgia" pitchFamily="34" charset="0"/>
                <a:ea typeface="Georgia" pitchFamily="34" charset="-122"/>
                <a:cs typeface="Georgia" pitchFamily="34" charset="-120"/>
              </a:rPr>
              <a:t>Les droits</a:t>
            </a:r>
            <a:endParaRPr lang="en-US" sz="1700" dirty="0"/>
          </a:p>
        </p:txBody>
      </p:sp>
      <p:sp>
        <p:nvSpPr>
          <p:cNvPr id="27" name="Text 20"/>
          <p:cNvSpPr txBox="1"/>
          <p:nvPr/>
        </p:nvSpPr>
        <p:spPr>
          <a:xfrm>
            <a:off x="9899660" y="3081528"/>
            <a:ext cx="1487363" cy="1051560"/>
          </a:xfrm>
          <a:prstGeom prst="rect">
            <a:avLst/>
          </a:prstGeom>
          <a:noFill/>
          <a:ln/>
        </p:spPr>
        <p:txBody>
          <a:bodyPr wrap="square" lIns="0" tIns="0" rIns="0" bIns="0" rtlCol="0" anchor="t"/>
          <a:lstStyle/>
          <a:p>
            <a:pPr indent="0" marL="0">
              <a:lnSpc>
                <a:spcPct val="108000"/>
              </a:lnSpc>
              <a:buNone/>
            </a:pPr>
            <a:r>
              <a:rPr lang="en-US" sz="1300" dirty="0">
                <a:solidFill>
                  <a:srgbClr val="5A6080"/>
                </a:solidFill>
                <a:latin typeface="Arial" pitchFamily="34" charset="0"/>
                <a:ea typeface="Arial" pitchFamily="34" charset="-122"/>
                <a:cs typeface="Arial" pitchFamily="34" charset="-120"/>
              </a:rPr>
              <a:t>Des images et des textes que vous intégrez.</a:t>
            </a:r>
            <a:endParaRPr lang="en-US" sz="1300" dirty="0"/>
          </a:p>
        </p:txBody>
      </p:sp>
      <p:sp>
        <p:nvSpPr>
          <p:cNvPr id="28" name="Text 21"/>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29" name="Text 22"/>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21 / 24</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Proposer un atelier de 45 minutes</a:t>
            </a:r>
            <a:endParaRPr lang="en-US" sz="3000" dirty="0"/>
          </a:p>
        </p:txBody>
      </p:sp>
      <p:sp>
        <p:nvSpPr>
          <p:cNvPr id="3" name="Shape 1"/>
          <p:cNvSpPr/>
          <p:nvPr/>
        </p:nvSpPr>
        <p:spPr>
          <a:xfrm>
            <a:off x="548640" y="1920240"/>
            <a:ext cx="2567864" cy="2560320"/>
          </a:xfrm>
          <a:prstGeom prst="roundRect">
            <a:avLst>
              <a:gd name="adj" fmla="val 5714"/>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4" name="Text 2"/>
          <p:cNvSpPr txBox="1"/>
          <p:nvPr/>
        </p:nvSpPr>
        <p:spPr>
          <a:xfrm>
            <a:off x="822960" y="2148840"/>
            <a:ext cx="2019224" cy="548640"/>
          </a:xfrm>
          <a:prstGeom prst="rect">
            <a:avLst/>
          </a:prstGeom>
          <a:noFill/>
          <a:ln/>
        </p:spPr>
        <p:txBody>
          <a:bodyPr wrap="square" lIns="0" tIns="0" rIns="0" bIns="0" rtlCol="0" anchor="t"/>
          <a:lstStyle/>
          <a:p>
            <a:pPr indent="0" marL="0">
              <a:buNone/>
            </a:pPr>
            <a:r>
              <a:rPr lang="en-US" sz="3000" b="1" dirty="0">
                <a:solidFill>
                  <a:srgbClr val="C8235F"/>
                </a:solidFill>
                <a:latin typeface="Georgia" pitchFamily="34" charset="0"/>
                <a:ea typeface="Georgia" pitchFamily="34" charset="-122"/>
                <a:cs typeface="Georgia" pitchFamily="34" charset="-120"/>
              </a:rPr>
              <a:t>5 min</a:t>
            </a:r>
            <a:endParaRPr lang="en-US" sz="3000" dirty="0"/>
          </a:p>
        </p:txBody>
      </p:sp>
      <p:sp>
        <p:nvSpPr>
          <p:cNvPr id="5" name="Text 3"/>
          <p:cNvSpPr txBox="1"/>
          <p:nvPr/>
        </p:nvSpPr>
        <p:spPr>
          <a:xfrm>
            <a:off x="822960" y="2834640"/>
            <a:ext cx="2019224" cy="411480"/>
          </a:xfrm>
          <a:prstGeom prst="rect">
            <a:avLst/>
          </a:prstGeom>
          <a:noFill/>
          <a:ln/>
        </p:spPr>
        <p:txBody>
          <a:bodyPr wrap="square" lIns="0" tIns="0" rIns="0" bIns="0" rtlCol="0" anchor="t"/>
          <a:lstStyle/>
          <a:p>
            <a:pPr indent="0" marL="0">
              <a:buNone/>
            </a:pPr>
            <a:r>
              <a:rPr lang="en-US" sz="1800" b="1" dirty="0">
                <a:solidFill>
                  <a:srgbClr val="232845"/>
                </a:solidFill>
                <a:latin typeface="Georgia" pitchFamily="34" charset="0"/>
                <a:ea typeface="Georgia" pitchFamily="34" charset="-122"/>
                <a:cs typeface="Georgia" pitchFamily="34" charset="-120"/>
              </a:rPr>
              <a:t>La vidéo</a:t>
            </a:r>
            <a:endParaRPr lang="en-US" sz="1800" dirty="0"/>
          </a:p>
        </p:txBody>
      </p:sp>
      <p:sp>
        <p:nvSpPr>
          <p:cNvPr id="6" name="Text 4"/>
          <p:cNvSpPr txBox="1"/>
          <p:nvPr/>
        </p:nvSpPr>
        <p:spPr>
          <a:xfrm>
            <a:off x="822960" y="3291840"/>
            <a:ext cx="2019224" cy="1005840"/>
          </a:xfrm>
          <a:prstGeom prst="rect">
            <a:avLst/>
          </a:prstGeom>
          <a:noFill/>
          <a:ln/>
        </p:spPr>
        <p:txBody>
          <a:bodyPr wrap="square" lIns="0" tIns="0" rIns="0" bIns="0" rtlCol="0" anchor="t"/>
          <a:lstStyle/>
          <a:p>
            <a:pPr indent="0" marL="0">
              <a:buNone/>
            </a:pPr>
            <a:r>
              <a:rPr lang="en-US" sz="1400" dirty="0">
                <a:solidFill>
                  <a:srgbClr val="5A6080"/>
                </a:solidFill>
                <a:latin typeface="Arial" pitchFamily="34" charset="0"/>
                <a:ea typeface="Arial" pitchFamily="34" charset="-122"/>
                <a:cs typeface="Arial" pitchFamily="34" charset="-120"/>
              </a:rPr>
              <a:t>Poser le décor.</a:t>
            </a:r>
            <a:endParaRPr lang="en-US" sz="1400" dirty="0"/>
          </a:p>
        </p:txBody>
      </p:sp>
      <p:sp>
        <p:nvSpPr>
          <p:cNvPr id="7" name="Shape 5"/>
          <p:cNvSpPr/>
          <p:nvPr/>
        </p:nvSpPr>
        <p:spPr>
          <a:xfrm>
            <a:off x="3390824" y="1920240"/>
            <a:ext cx="2567864" cy="2560320"/>
          </a:xfrm>
          <a:prstGeom prst="roundRect">
            <a:avLst>
              <a:gd name="adj" fmla="val 5714"/>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8" name="Text 6"/>
          <p:cNvSpPr txBox="1"/>
          <p:nvPr/>
        </p:nvSpPr>
        <p:spPr>
          <a:xfrm>
            <a:off x="3665144" y="2148840"/>
            <a:ext cx="2019224" cy="548640"/>
          </a:xfrm>
          <a:prstGeom prst="rect">
            <a:avLst/>
          </a:prstGeom>
          <a:noFill/>
          <a:ln/>
        </p:spPr>
        <p:txBody>
          <a:bodyPr wrap="square" lIns="0" tIns="0" rIns="0" bIns="0" rtlCol="0" anchor="t"/>
          <a:lstStyle/>
          <a:p>
            <a:pPr indent="0" marL="0">
              <a:buNone/>
            </a:pPr>
            <a:r>
              <a:rPr lang="en-US" sz="3000" b="1" dirty="0">
                <a:solidFill>
                  <a:srgbClr val="C8235F"/>
                </a:solidFill>
                <a:latin typeface="Georgia" pitchFamily="34" charset="0"/>
                <a:ea typeface="Georgia" pitchFamily="34" charset="-122"/>
                <a:cs typeface="Georgia" pitchFamily="34" charset="-120"/>
              </a:rPr>
              <a:t>10 min</a:t>
            </a:r>
            <a:endParaRPr lang="en-US" sz="3000" dirty="0"/>
          </a:p>
        </p:txBody>
      </p:sp>
      <p:sp>
        <p:nvSpPr>
          <p:cNvPr id="9" name="Text 7"/>
          <p:cNvSpPr txBox="1"/>
          <p:nvPr/>
        </p:nvSpPr>
        <p:spPr>
          <a:xfrm>
            <a:off x="3665144" y="2834640"/>
            <a:ext cx="2019224" cy="411480"/>
          </a:xfrm>
          <a:prstGeom prst="rect">
            <a:avLst/>
          </a:prstGeom>
          <a:noFill/>
          <a:ln/>
        </p:spPr>
        <p:txBody>
          <a:bodyPr wrap="square" lIns="0" tIns="0" rIns="0" bIns="0" rtlCol="0" anchor="t"/>
          <a:lstStyle/>
          <a:p>
            <a:pPr indent="0" marL="0">
              <a:buNone/>
            </a:pPr>
            <a:r>
              <a:rPr lang="en-US" sz="1800" b="1" dirty="0">
                <a:solidFill>
                  <a:srgbClr val="232845"/>
                </a:solidFill>
                <a:latin typeface="Georgia" pitchFamily="34" charset="0"/>
                <a:ea typeface="Georgia" pitchFamily="34" charset="-122"/>
                <a:cs typeface="Georgia" pitchFamily="34" charset="-120"/>
              </a:rPr>
              <a:t>Démonstration</a:t>
            </a:r>
            <a:endParaRPr lang="en-US" sz="1800" dirty="0"/>
          </a:p>
        </p:txBody>
      </p:sp>
      <p:sp>
        <p:nvSpPr>
          <p:cNvPr id="10" name="Text 8"/>
          <p:cNvSpPr txBox="1"/>
          <p:nvPr/>
        </p:nvSpPr>
        <p:spPr>
          <a:xfrm>
            <a:off x="3665144" y="3291840"/>
            <a:ext cx="2019224" cy="1005840"/>
          </a:xfrm>
          <a:prstGeom prst="rect">
            <a:avLst/>
          </a:prstGeom>
          <a:noFill/>
          <a:ln/>
        </p:spPr>
        <p:txBody>
          <a:bodyPr wrap="square" lIns="0" tIns="0" rIns="0" bIns="0" rtlCol="0" anchor="t"/>
          <a:lstStyle/>
          <a:p>
            <a:pPr indent="0" marL="0">
              <a:buNone/>
            </a:pPr>
            <a:r>
              <a:rPr lang="en-US" sz="1400" dirty="0">
                <a:solidFill>
                  <a:srgbClr val="5A6080"/>
                </a:solidFill>
                <a:latin typeface="Arial" pitchFamily="34" charset="0"/>
                <a:ea typeface="Arial" pitchFamily="34" charset="-122"/>
                <a:cs typeface="Arial" pitchFamily="34" charset="-120"/>
              </a:rPr>
              <a:t>Un sujet de la discipline du groupe.</a:t>
            </a:r>
            <a:endParaRPr lang="en-US" sz="1400" dirty="0"/>
          </a:p>
        </p:txBody>
      </p:sp>
      <p:sp>
        <p:nvSpPr>
          <p:cNvPr id="11" name="Shape 9"/>
          <p:cNvSpPr/>
          <p:nvPr/>
        </p:nvSpPr>
        <p:spPr>
          <a:xfrm>
            <a:off x="6233008" y="1920240"/>
            <a:ext cx="2567864" cy="2560320"/>
          </a:xfrm>
          <a:prstGeom prst="roundRect">
            <a:avLst>
              <a:gd name="adj" fmla="val 5714"/>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12" name="Text 10"/>
          <p:cNvSpPr txBox="1"/>
          <p:nvPr/>
        </p:nvSpPr>
        <p:spPr>
          <a:xfrm>
            <a:off x="6507328" y="2148840"/>
            <a:ext cx="2019224" cy="548640"/>
          </a:xfrm>
          <a:prstGeom prst="rect">
            <a:avLst/>
          </a:prstGeom>
          <a:noFill/>
          <a:ln/>
        </p:spPr>
        <p:txBody>
          <a:bodyPr wrap="square" lIns="0" tIns="0" rIns="0" bIns="0" rtlCol="0" anchor="t"/>
          <a:lstStyle/>
          <a:p>
            <a:pPr indent="0" marL="0">
              <a:buNone/>
            </a:pPr>
            <a:r>
              <a:rPr lang="en-US" sz="3000" b="1" dirty="0">
                <a:solidFill>
                  <a:srgbClr val="C8235F"/>
                </a:solidFill>
                <a:latin typeface="Georgia" pitchFamily="34" charset="0"/>
                <a:ea typeface="Georgia" pitchFamily="34" charset="-122"/>
                <a:cs typeface="Georgia" pitchFamily="34" charset="-120"/>
              </a:rPr>
              <a:t>20 min</a:t>
            </a:r>
            <a:endParaRPr lang="en-US" sz="3000" dirty="0"/>
          </a:p>
        </p:txBody>
      </p:sp>
      <p:sp>
        <p:nvSpPr>
          <p:cNvPr id="13" name="Text 11"/>
          <p:cNvSpPr txBox="1"/>
          <p:nvPr/>
        </p:nvSpPr>
        <p:spPr>
          <a:xfrm>
            <a:off x="6507328" y="2834640"/>
            <a:ext cx="2019224" cy="411480"/>
          </a:xfrm>
          <a:prstGeom prst="rect">
            <a:avLst/>
          </a:prstGeom>
          <a:noFill/>
          <a:ln/>
        </p:spPr>
        <p:txBody>
          <a:bodyPr wrap="square" lIns="0" tIns="0" rIns="0" bIns="0" rtlCol="0" anchor="t"/>
          <a:lstStyle/>
          <a:p>
            <a:pPr indent="0" marL="0">
              <a:buNone/>
            </a:pPr>
            <a:r>
              <a:rPr lang="en-US" sz="1800" b="1" dirty="0">
                <a:solidFill>
                  <a:srgbClr val="232845"/>
                </a:solidFill>
                <a:latin typeface="Georgia" pitchFamily="34" charset="0"/>
                <a:ea typeface="Georgia" pitchFamily="34" charset="-122"/>
                <a:cs typeface="Georgia" pitchFamily="34" charset="-120"/>
              </a:rPr>
              <a:t>Atelier</a:t>
            </a:r>
            <a:endParaRPr lang="en-US" sz="1800" dirty="0"/>
          </a:p>
        </p:txBody>
      </p:sp>
      <p:sp>
        <p:nvSpPr>
          <p:cNvPr id="14" name="Text 12"/>
          <p:cNvSpPr txBox="1"/>
          <p:nvPr/>
        </p:nvSpPr>
        <p:spPr>
          <a:xfrm>
            <a:off x="6507328" y="3291840"/>
            <a:ext cx="2019224" cy="1005840"/>
          </a:xfrm>
          <a:prstGeom prst="rect">
            <a:avLst/>
          </a:prstGeom>
          <a:noFill/>
          <a:ln/>
        </p:spPr>
        <p:txBody>
          <a:bodyPr wrap="square" lIns="0" tIns="0" rIns="0" bIns="0" rtlCol="0" anchor="t"/>
          <a:lstStyle/>
          <a:p>
            <a:pPr indent="0" marL="0">
              <a:buNone/>
            </a:pPr>
            <a:r>
              <a:rPr lang="en-US" sz="1400" dirty="0">
                <a:solidFill>
                  <a:srgbClr val="5A6080"/>
                </a:solidFill>
                <a:latin typeface="Arial" pitchFamily="34" charset="0"/>
                <a:ea typeface="Arial" pitchFamily="34" charset="-122"/>
                <a:cs typeface="Arial" pitchFamily="34" charset="-120"/>
              </a:rPr>
              <a:t>Chacun crée, relit, essaie.</a:t>
            </a:r>
            <a:endParaRPr lang="en-US" sz="1400" dirty="0"/>
          </a:p>
        </p:txBody>
      </p:sp>
      <p:sp>
        <p:nvSpPr>
          <p:cNvPr id="15" name="Shape 13"/>
          <p:cNvSpPr/>
          <p:nvPr/>
        </p:nvSpPr>
        <p:spPr>
          <a:xfrm>
            <a:off x="9075191" y="1920240"/>
            <a:ext cx="2567864" cy="2560320"/>
          </a:xfrm>
          <a:prstGeom prst="roundRect">
            <a:avLst>
              <a:gd name="adj" fmla="val 5714"/>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16" name="Text 14"/>
          <p:cNvSpPr txBox="1"/>
          <p:nvPr/>
        </p:nvSpPr>
        <p:spPr>
          <a:xfrm>
            <a:off x="9349511" y="2148840"/>
            <a:ext cx="2019224" cy="548640"/>
          </a:xfrm>
          <a:prstGeom prst="rect">
            <a:avLst/>
          </a:prstGeom>
          <a:noFill/>
          <a:ln/>
        </p:spPr>
        <p:txBody>
          <a:bodyPr wrap="square" lIns="0" tIns="0" rIns="0" bIns="0" rtlCol="0" anchor="t"/>
          <a:lstStyle/>
          <a:p>
            <a:pPr indent="0" marL="0">
              <a:buNone/>
            </a:pPr>
            <a:r>
              <a:rPr lang="en-US" sz="3000" b="1" dirty="0">
                <a:solidFill>
                  <a:srgbClr val="C8235F"/>
                </a:solidFill>
                <a:latin typeface="Georgia" pitchFamily="34" charset="0"/>
                <a:ea typeface="Georgia" pitchFamily="34" charset="-122"/>
                <a:cs typeface="Georgia" pitchFamily="34" charset="-120"/>
              </a:rPr>
              <a:t>10 min</a:t>
            </a:r>
            <a:endParaRPr lang="en-US" sz="3000" dirty="0"/>
          </a:p>
        </p:txBody>
      </p:sp>
      <p:sp>
        <p:nvSpPr>
          <p:cNvPr id="17" name="Text 15"/>
          <p:cNvSpPr txBox="1"/>
          <p:nvPr/>
        </p:nvSpPr>
        <p:spPr>
          <a:xfrm>
            <a:off x="9349511" y="2834640"/>
            <a:ext cx="2019224" cy="411480"/>
          </a:xfrm>
          <a:prstGeom prst="rect">
            <a:avLst/>
          </a:prstGeom>
          <a:noFill/>
          <a:ln/>
        </p:spPr>
        <p:txBody>
          <a:bodyPr wrap="square" lIns="0" tIns="0" rIns="0" bIns="0" rtlCol="0" anchor="t"/>
          <a:lstStyle/>
          <a:p>
            <a:pPr indent="0" marL="0">
              <a:buNone/>
            </a:pPr>
            <a:r>
              <a:rPr lang="en-US" sz="1800" b="1" dirty="0">
                <a:solidFill>
                  <a:srgbClr val="232845"/>
                </a:solidFill>
                <a:latin typeface="Georgia" pitchFamily="34" charset="0"/>
                <a:ea typeface="Georgia" pitchFamily="34" charset="-122"/>
                <a:cs typeface="Georgia" pitchFamily="34" charset="-120"/>
              </a:rPr>
              <a:t>Partage</a:t>
            </a:r>
            <a:endParaRPr lang="en-US" sz="1800" dirty="0"/>
          </a:p>
        </p:txBody>
      </p:sp>
      <p:sp>
        <p:nvSpPr>
          <p:cNvPr id="18" name="Text 16"/>
          <p:cNvSpPr txBox="1"/>
          <p:nvPr/>
        </p:nvSpPr>
        <p:spPr>
          <a:xfrm>
            <a:off x="9349511" y="3291840"/>
            <a:ext cx="2019224" cy="1005840"/>
          </a:xfrm>
          <a:prstGeom prst="rect">
            <a:avLst/>
          </a:prstGeom>
          <a:noFill/>
          <a:ln/>
        </p:spPr>
        <p:txBody>
          <a:bodyPr wrap="square" lIns="0" tIns="0" rIns="0" bIns="0" rtlCol="0" anchor="t"/>
          <a:lstStyle/>
          <a:p>
            <a:pPr indent="0" marL="0">
              <a:buNone/>
            </a:pPr>
            <a:r>
              <a:rPr lang="en-US" sz="1400" dirty="0">
                <a:solidFill>
                  <a:srgbClr val="5A6080"/>
                </a:solidFill>
                <a:latin typeface="Arial" pitchFamily="34" charset="0"/>
                <a:ea typeface="Arial" pitchFamily="34" charset="-122"/>
                <a:cs typeface="Arial" pitchFamily="34" charset="-120"/>
              </a:rPr>
              <a:t>QR code sur les téléphones, puis la bibliothèque.</a:t>
            </a:r>
            <a:endParaRPr lang="en-US" sz="1400" dirty="0"/>
          </a:p>
        </p:txBody>
      </p:sp>
      <p:sp>
        <p:nvSpPr>
          <p:cNvPr id="19" name="Text 17"/>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20" name="Text 18"/>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22 / 24</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BF8F3"/>
        </a:solidFill>
      </p:bgPr>
    </p:bg>
    <p:spTree>
      <p:nvGrpSpPr>
        <p:cNvPr id="1" name=""/>
        <p:cNvGrpSpPr/>
        <p:nvPr/>
      </p:nvGrpSpPr>
      <p:grpSpPr>
        <a:xfrm>
          <a:off x="0" y="0"/>
          <a:ext cx="0" cy="0"/>
          <a:chOff x="0" y="0"/>
          <a:chExt cx="0" cy="0"/>
        </a:xfrm>
      </p:grpSpPr>
      <p:sp>
        <p:nvSpPr>
          <p:cNvPr id="2" name="Text 0"/>
          <p:cNvSpPr txBox="1"/>
          <p:nvPr/>
        </p:nvSpPr>
        <p:spPr>
          <a:xfrm>
            <a:off x="548640" y="658368"/>
            <a:ext cx="11094415" cy="685800"/>
          </a:xfrm>
          <a:prstGeom prst="rect">
            <a:avLst/>
          </a:prstGeom>
          <a:noFill/>
          <a:ln/>
        </p:spPr>
        <p:txBody>
          <a:bodyPr wrap="square" lIns="0" tIns="0" rIns="0" bIns="0" rtlCol="0" anchor="ctr"/>
          <a:lstStyle/>
          <a:p>
            <a:pPr indent="0" marL="0">
              <a:buNone/>
            </a:pPr>
            <a:r>
              <a:rPr lang="en-US" sz="3000" b="1" dirty="0">
                <a:solidFill>
                  <a:srgbClr val="232845"/>
                </a:solidFill>
                <a:latin typeface="Georgia" pitchFamily="34" charset="0"/>
                <a:ea typeface="Georgia" pitchFamily="34" charset="-122"/>
                <a:cs typeface="Georgia" pitchFamily="34" charset="-120"/>
              </a:rPr>
              <a:t>Liens utiles</a:t>
            </a:r>
            <a:endParaRPr lang="en-US" sz="3000" dirty="0"/>
          </a:p>
        </p:txBody>
      </p:sp>
      <p:sp>
        <p:nvSpPr>
          <p:cNvPr id="3" name="Shape 1"/>
          <p:cNvSpPr/>
          <p:nvPr/>
        </p:nvSpPr>
        <p:spPr>
          <a:xfrm>
            <a:off x="548640" y="1783080"/>
            <a:ext cx="5394960" cy="960120"/>
          </a:xfrm>
          <a:prstGeom prst="roundRect">
            <a:avLst>
              <a:gd name="adj" fmla="val 15238"/>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4" name="Shape 2"/>
          <p:cNvSpPr/>
          <p:nvPr/>
        </p:nvSpPr>
        <p:spPr>
          <a:xfrm>
            <a:off x="777240" y="2011680"/>
            <a:ext cx="512064" cy="512064"/>
          </a:xfrm>
          <a:prstGeom prst="roundRect">
            <a:avLst>
              <a:gd name="adj" fmla="val 30000"/>
            </a:avLst>
          </a:prstGeom>
          <a:solidFill>
            <a:srgbClr val="FDE4EC"/>
          </a:solidFill>
          <a:ln/>
        </p:spPr>
      </p:sp>
      <p:pic>
        <p:nvPicPr>
          <p:cNvPr id="5" name="Image 0" descr="/var/folders/b7/tkzbyvzx72qcg9wb0t1jybvm0000gn/T/papillote-diaporama-w8hXQG/icone-0.png">    </p:cNvPr>
          <p:cNvPicPr>
            <a:picLocks noChangeAspect="1"/>
          </p:cNvPicPr>
          <p:nvPr/>
        </p:nvPicPr>
        <p:blipFill>
          <a:blip r:embed="rId1"/>
          <a:stretch>
            <a:fillRect/>
          </a:stretch>
        </p:blipFill>
        <p:spPr>
          <a:xfrm>
            <a:off x="879653" y="2114093"/>
            <a:ext cx="307238" cy="307238"/>
          </a:xfrm>
          <a:prstGeom prst="rect">
            <a:avLst/>
          </a:prstGeom>
        </p:spPr>
      </p:pic>
      <p:sp>
        <p:nvSpPr>
          <p:cNvPr id="6" name="Text 3"/>
          <p:cNvSpPr txBox="1"/>
          <p:nvPr/>
        </p:nvSpPr>
        <p:spPr>
          <a:xfrm>
            <a:off x="1463040" y="1938528"/>
            <a:ext cx="4297680" cy="365760"/>
          </a:xfrm>
          <a:prstGeom prst="rect">
            <a:avLst/>
          </a:prstGeom>
          <a:noFill/>
          <a:ln/>
        </p:spPr>
        <p:txBody>
          <a:bodyPr wrap="square" lIns="0" tIns="0" rIns="0" bIns="0" rtlCol="0" anchor="t"/>
          <a:lstStyle/>
          <a:p>
            <a:pPr indent="0" marL="0">
              <a:buNone/>
            </a:pPr>
            <a:r>
              <a:rPr lang="en-US" sz="1600" b="1" dirty="0">
                <a:solidFill>
                  <a:srgbClr val="232845"/>
                </a:solidFill>
                <a:latin typeface="Arial" pitchFamily="34" charset="0"/>
                <a:ea typeface="Arial" pitchFamily="34" charset="-122"/>
                <a:cs typeface="Arial" pitchFamily="34" charset="-120"/>
              </a:rPr>
              <a:t>Papillote</a:t>
            </a:r>
            <a:endParaRPr lang="en-US" sz="1600" dirty="0"/>
          </a:p>
        </p:txBody>
      </p:sp>
      <p:sp>
        <p:nvSpPr>
          <p:cNvPr id="7" name="Text 4"/>
          <p:cNvSpPr txBox="1"/>
          <p:nvPr/>
        </p:nvSpPr>
        <p:spPr>
          <a:xfrm>
            <a:off x="1463040" y="2313432"/>
            <a:ext cx="4297680" cy="274320"/>
          </a:xfrm>
          <a:prstGeom prst="rect">
            <a:avLst/>
          </a:prstGeom>
          <a:noFill/>
          <a:ln/>
        </p:spPr>
        <p:txBody>
          <a:bodyPr wrap="square" lIns="0" tIns="0" rIns="0" bIns="0" rtlCol="0" anchor="t"/>
          <a:lstStyle/>
          <a:p>
            <a:pPr indent="0" marL="0">
              <a:buNone/>
            </a:pPr>
            <a:r>
              <a:rPr lang="en-US" sz="1200" u="sng" dirty="0">
                <a:solidFill>
                  <a:srgbClr val="0B7190"/>
                </a:solidFill>
                <a:latin typeface="Arial" pitchFamily="34" charset="0"/>
                <a:ea typeface="Arial" pitchFamily="34" charset="-122"/>
                <a:cs typeface="Arial" pitchFamily="34" charset="-120"/>
                <a:hlinkClick r:id="rId2" invalidUrl="" action="" tgtFrame="" tooltip="https://papillote.forge.apps.education.fr/" history="1" highlightClick="0" endSnd="0">
                  <a:extLst>
                    <a:ext uri="{A12FA001-AC4F-418D-AE19-62706E023703}">
                      <ahyp:hlinkClr xmlns:ahyp="http://schemas.microsoft.com/office/drawing/2018/hyperlinkcolor" val="tx"/>
                    </a:ext>
                  </a:extLst>
                </a:hlinkClick>
              </a:rPr>
              <a:t>papillote.forge.apps.education.fr</a:t>
            </a:r>
            <a:endParaRPr lang="en-US" sz="1200" dirty="0"/>
          </a:p>
        </p:txBody>
      </p:sp>
      <p:sp>
        <p:nvSpPr>
          <p:cNvPr id="8" name="Shape 5"/>
          <p:cNvSpPr/>
          <p:nvPr/>
        </p:nvSpPr>
        <p:spPr>
          <a:xfrm>
            <a:off x="6217920" y="1783080"/>
            <a:ext cx="5394960" cy="960120"/>
          </a:xfrm>
          <a:prstGeom prst="roundRect">
            <a:avLst>
              <a:gd name="adj" fmla="val 15238"/>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9" name="Shape 6"/>
          <p:cNvSpPr/>
          <p:nvPr/>
        </p:nvSpPr>
        <p:spPr>
          <a:xfrm>
            <a:off x="6446520" y="2011680"/>
            <a:ext cx="512064" cy="512064"/>
          </a:xfrm>
          <a:prstGeom prst="roundRect">
            <a:avLst>
              <a:gd name="adj" fmla="val 30000"/>
            </a:avLst>
          </a:prstGeom>
          <a:solidFill>
            <a:srgbClr val="FDE4EC"/>
          </a:solidFill>
          <a:ln/>
        </p:spPr>
      </p:sp>
      <p:pic>
        <p:nvPicPr>
          <p:cNvPr id="10" name="Image 1" descr="/var/folders/b7/tkzbyvzx72qcg9wb0t1jybvm0000gn/T/papillote-diaporama-w8hXQG/icone-21.png">    </p:cNvPr>
          <p:cNvPicPr>
            <a:picLocks noChangeAspect="1"/>
          </p:cNvPicPr>
          <p:nvPr/>
        </p:nvPicPr>
        <p:blipFill>
          <a:blip r:embed="rId3"/>
          <a:stretch>
            <a:fillRect/>
          </a:stretch>
        </p:blipFill>
        <p:spPr>
          <a:xfrm>
            <a:off x="6548933" y="2114093"/>
            <a:ext cx="307238" cy="307238"/>
          </a:xfrm>
          <a:prstGeom prst="rect">
            <a:avLst/>
          </a:prstGeom>
        </p:spPr>
      </p:pic>
      <p:sp>
        <p:nvSpPr>
          <p:cNvPr id="11" name="Text 7"/>
          <p:cNvSpPr txBox="1"/>
          <p:nvPr/>
        </p:nvSpPr>
        <p:spPr>
          <a:xfrm>
            <a:off x="7132320" y="1938528"/>
            <a:ext cx="4297680" cy="365760"/>
          </a:xfrm>
          <a:prstGeom prst="rect">
            <a:avLst/>
          </a:prstGeom>
          <a:noFill/>
          <a:ln/>
        </p:spPr>
        <p:txBody>
          <a:bodyPr wrap="square" lIns="0" tIns="0" rIns="0" bIns="0" rtlCol="0" anchor="t"/>
          <a:lstStyle/>
          <a:p>
            <a:pPr indent="0" marL="0">
              <a:buNone/>
            </a:pPr>
            <a:r>
              <a:rPr lang="en-US" sz="1600" b="1" dirty="0">
                <a:solidFill>
                  <a:srgbClr val="232845"/>
                </a:solidFill>
                <a:latin typeface="Arial" pitchFamily="34" charset="0"/>
                <a:ea typeface="Arial" pitchFamily="34" charset="-122"/>
                <a:cs typeface="Arial" pitchFamily="34" charset="-120"/>
              </a:rPr>
              <a:t>Découvrir Papillote</a:t>
            </a:r>
            <a:endParaRPr lang="en-US" sz="1600" dirty="0"/>
          </a:p>
        </p:txBody>
      </p:sp>
      <p:sp>
        <p:nvSpPr>
          <p:cNvPr id="12" name="Text 8"/>
          <p:cNvSpPr txBox="1"/>
          <p:nvPr/>
        </p:nvSpPr>
        <p:spPr>
          <a:xfrm>
            <a:off x="7132320" y="2313432"/>
            <a:ext cx="4297680" cy="274320"/>
          </a:xfrm>
          <a:prstGeom prst="rect">
            <a:avLst/>
          </a:prstGeom>
          <a:noFill/>
          <a:ln/>
        </p:spPr>
        <p:txBody>
          <a:bodyPr wrap="square" lIns="0" tIns="0" rIns="0" bIns="0" rtlCol="0" anchor="t"/>
          <a:lstStyle/>
          <a:p>
            <a:pPr indent="0" marL="0">
              <a:buNone/>
            </a:pPr>
            <a:r>
              <a:rPr lang="en-US" sz="1200" u="sng" dirty="0">
                <a:solidFill>
                  <a:srgbClr val="0B7190"/>
                </a:solidFill>
                <a:latin typeface="Arial" pitchFamily="34" charset="0"/>
                <a:ea typeface="Arial" pitchFamily="34" charset="-122"/>
                <a:cs typeface="Arial" pitchFamily="34" charset="-120"/>
                <a:hlinkClick r:id="rId4" invalidUrl="" action="" tgtFrame="" tooltip="https://papillote.forge.apps.education.fr/decouvrir/" history="1" highlightClick="0" endSnd="0">
                  <a:extLst>
                    <a:ext uri="{A12FA001-AC4F-418D-AE19-62706E023703}">
                      <ahyp:hlinkClr xmlns:ahyp="http://schemas.microsoft.com/office/drawing/2018/hyperlinkcolor" val="tx"/>
                    </a:ext>
                  </a:extLst>
                </a:hlinkClick>
              </a:rPr>
              <a:t>papillote.forge.apps.education.fr/decouvrir</a:t>
            </a:r>
            <a:endParaRPr lang="en-US" sz="1200" dirty="0"/>
          </a:p>
        </p:txBody>
      </p:sp>
      <p:sp>
        <p:nvSpPr>
          <p:cNvPr id="13" name="Shape 9"/>
          <p:cNvSpPr/>
          <p:nvPr/>
        </p:nvSpPr>
        <p:spPr>
          <a:xfrm>
            <a:off x="548640" y="2971800"/>
            <a:ext cx="5394960" cy="960120"/>
          </a:xfrm>
          <a:prstGeom prst="roundRect">
            <a:avLst>
              <a:gd name="adj" fmla="val 15238"/>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14" name="Shape 10"/>
          <p:cNvSpPr/>
          <p:nvPr/>
        </p:nvSpPr>
        <p:spPr>
          <a:xfrm>
            <a:off x="777240" y="3200400"/>
            <a:ext cx="512064" cy="512064"/>
          </a:xfrm>
          <a:prstGeom prst="roundRect">
            <a:avLst>
              <a:gd name="adj" fmla="val 30000"/>
            </a:avLst>
          </a:prstGeom>
          <a:solidFill>
            <a:srgbClr val="EEE6FC"/>
          </a:solidFill>
          <a:ln/>
        </p:spPr>
      </p:sp>
      <p:pic>
        <p:nvPicPr>
          <p:cNvPr id="15" name="Image 2" descr="/var/folders/b7/tkzbyvzx72qcg9wb0t1jybvm0000gn/T/papillote-diaporama-w8hXQG/icone-3.png">    </p:cNvPr>
          <p:cNvPicPr>
            <a:picLocks noChangeAspect="1"/>
          </p:cNvPicPr>
          <p:nvPr/>
        </p:nvPicPr>
        <p:blipFill>
          <a:blip r:embed="rId5"/>
          <a:stretch>
            <a:fillRect/>
          </a:stretch>
        </p:blipFill>
        <p:spPr>
          <a:xfrm>
            <a:off x="879653" y="3302813"/>
            <a:ext cx="307238" cy="307238"/>
          </a:xfrm>
          <a:prstGeom prst="rect">
            <a:avLst/>
          </a:prstGeom>
        </p:spPr>
      </p:pic>
      <p:sp>
        <p:nvSpPr>
          <p:cNvPr id="16" name="Text 11"/>
          <p:cNvSpPr txBox="1"/>
          <p:nvPr/>
        </p:nvSpPr>
        <p:spPr>
          <a:xfrm>
            <a:off x="1463040" y="3127248"/>
            <a:ext cx="4297680" cy="365760"/>
          </a:xfrm>
          <a:prstGeom prst="rect">
            <a:avLst/>
          </a:prstGeom>
          <a:noFill/>
          <a:ln/>
        </p:spPr>
        <p:txBody>
          <a:bodyPr wrap="square" lIns="0" tIns="0" rIns="0" bIns="0" rtlCol="0" anchor="t"/>
          <a:lstStyle/>
          <a:p>
            <a:pPr indent="0" marL="0">
              <a:buNone/>
            </a:pPr>
            <a:r>
              <a:rPr lang="en-US" sz="1600" b="1" dirty="0">
                <a:solidFill>
                  <a:srgbClr val="232845"/>
                </a:solidFill>
                <a:latin typeface="Arial" pitchFamily="34" charset="0"/>
                <a:ea typeface="Arial" pitchFamily="34" charset="-122"/>
                <a:cs typeface="Arial" pitchFamily="34" charset="-120"/>
              </a:rPr>
              <a:t>Le guide</a:t>
            </a:r>
            <a:endParaRPr lang="en-US" sz="1600" dirty="0"/>
          </a:p>
        </p:txBody>
      </p:sp>
      <p:sp>
        <p:nvSpPr>
          <p:cNvPr id="17" name="Text 12"/>
          <p:cNvSpPr txBox="1"/>
          <p:nvPr/>
        </p:nvSpPr>
        <p:spPr>
          <a:xfrm>
            <a:off x="1463040" y="3502152"/>
            <a:ext cx="4297680" cy="274320"/>
          </a:xfrm>
          <a:prstGeom prst="rect">
            <a:avLst/>
          </a:prstGeom>
          <a:noFill/>
          <a:ln/>
        </p:spPr>
        <p:txBody>
          <a:bodyPr wrap="square" lIns="0" tIns="0" rIns="0" bIns="0" rtlCol="0" anchor="t"/>
          <a:lstStyle/>
          <a:p>
            <a:pPr indent="0" marL="0">
              <a:buNone/>
            </a:pPr>
            <a:r>
              <a:rPr lang="en-US" sz="1200" u="sng" dirty="0">
                <a:solidFill>
                  <a:srgbClr val="0B7190"/>
                </a:solidFill>
                <a:latin typeface="Arial" pitchFamily="34" charset="0"/>
                <a:ea typeface="Arial" pitchFamily="34" charset="-122"/>
                <a:cs typeface="Arial" pitchFamily="34" charset="-120"/>
                <a:hlinkClick r:id="rId6" invalidUrl="" action="" tgtFrame="" tooltip="https://papillote.forge.apps.education.fr/#guide" history="1" highlightClick="0" endSnd="0">
                  <a:extLst>
                    <a:ext uri="{A12FA001-AC4F-418D-AE19-62706E023703}">
                      <ahyp:hlinkClr xmlns:ahyp="http://schemas.microsoft.com/office/drawing/2018/hyperlinkcolor" val="tx"/>
                    </a:ext>
                  </a:extLst>
                </a:hlinkClick>
              </a:rPr>
              <a:t>papillote.forge.apps.education.fr/#guide</a:t>
            </a:r>
            <a:endParaRPr lang="en-US" sz="1200" dirty="0"/>
          </a:p>
        </p:txBody>
      </p:sp>
      <p:sp>
        <p:nvSpPr>
          <p:cNvPr id="18" name="Shape 13"/>
          <p:cNvSpPr/>
          <p:nvPr/>
        </p:nvSpPr>
        <p:spPr>
          <a:xfrm>
            <a:off x="6217920" y="2971800"/>
            <a:ext cx="5394960" cy="960120"/>
          </a:xfrm>
          <a:prstGeom prst="roundRect">
            <a:avLst>
              <a:gd name="adj" fmla="val 15238"/>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19" name="Shape 14"/>
          <p:cNvSpPr/>
          <p:nvPr/>
        </p:nvSpPr>
        <p:spPr>
          <a:xfrm>
            <a:off x="6446520" y="3200400"/>
            <a:ext cx="512064" cy="512064"/>
          </a:xfrm>
          <a:prstGeom prst="roundRect">
            <a:avLst>
              <a:gd name="adj" fmla="val 30000"/>
            </a:avLst>
          </a:prstGeom>
          <a:solidFill>
            <a:srgbClr val="FFF0D4"/>
          </a:solidFill>
          <a:ln/>
        </p:spPr>
      </p:sp>
      <p:pic>
        <p:nvPicPr>
          <p:cNvPr id="20" name="Image 3" descr="/var/folders/b7/tkzbyvzx72qcg9wb0t1jybvm0000gn/T/papillote-diaporama-w8hXQG/icone-6.png">    </p:cNvPr>
          <p:cNvPicPr>
            <a:picLocks noChangeAspect="1"/>
          </p:cNvPicPr>
          <p:nvPr/>
        </p:nvPicPr>
        <p:blipFill>
          <a:blip r:embed="rId7"/>
          <a:stretch>
            <a:fillRect/>
          </a:stretch>
        </p:blipFill>
        <p:spPr>
          <a:xfrm>
            <a:off x="6548933" y="3302813"/>
            <a:ext cx="307238" cy="307238"/>
          </a:xfrm>
          <a:prstGeom prst="rect">
            <a:avLst/>
          </a:prstGeom>
        </p:spPr>
      </p:pic>
      <p:sp>
        <p:nvSpPr>
          <p:cNvPr id="21" name="Text 15"/>
          <p:cNvSpPr txBox="1"/>
          <p:nvPr/>
        </p:nvSpPr>
        <p:spPr>
          <a:xfrm>
            <a:off x="7132320" y="3127248"/>
            <a:ext cx="4297680" cy="365760"/>
          </a:xfrm>
          <a:prstGeom prst="rect">
            <a:avLst/>
          </a:prstGeom>
          <a:noFill/>
          <a:ln/>
        </p:spPr>
        <p:txBody>
          <a:bodyPr wrap="square" lIns="0" tIns="0" rIns="0" bIns="0" rtlCol="0" anchor="t"/>
          <a:lstStyle/>
          <a:p>
            <a:pPr indent="0" marL="0">
              <a:buNone/>
            </a:pPr>
            <a:r>
              <a:rPr lang="en-US" sz="1600" b="1" dirty="0">
                <a:solidFill>
                  <a:srgbClr val="232845"/>
                </a:solidFill>
                <a:latin typeface="Arial" pitchFamily="34" charset="0"/>
                <a:ea typeface="Arial" pitchFamily="34" charset="-122"/>
                <a:cs typeface="Arial" pitchFamily="34" charset="-120"/>
              </a:rPr>
              <a:t>La bibliothèque</a:t>
            </a:r>
            <a:endParaRPr lang="en-US" sz="1600" dirty="0"/>
          </a:p>
        </p:txBody>
      </p:sp>
      <p:sp>
        <p:nvSpPr>
          <p:cNvPr id="22" name="Text 16"/>
          <p:cNvSpPr txBox="1"/>
          <p:nvPr/>
        </p:nvSpPr>
        <p:spPr>
          <a:xfrm>
            <a:off x="7132320" y="3502152"/>
            <a:ext cx="4297680" cy="274320"/>
          </a:xfrm>
          <a:prstGeom prst="rect">
            <a:avLst/>
          </a:prstGeom>
          <a:noFill/>
          <a:ln/>
        </p:spPr>
        <p:txBody>
          <a:bodyPr wrap="square" lIns="0" tIns="0" rIns="0" bIns="0" rtlCol="0" anchor="t"/>
          <a:lstStyle/>
          <a:p>
            <a:pPr indent="0" marL="0">
              <a:buNone/>
            </a:pPr>
            <a:r>
              <a:rPr lang="en-US" sz="1200" u="sng" dirty="0">
                <a:solidFill>
                  <a:srgbClr val="0B7190"/>
                </a:solidFill>
                <a:latin typeface="Arial" pitchFamily="34" charset="0"/>
                <a:ea typeface="Arial" pitchFamily="34" charset="-122"/>
                <a:cs typeface="Arial" pitchFamily="34" charset="-120"/>
                <a:hlinkClick r:id="rId8" invalidUrl="" action="" tgtFrame="" tooltip="https://papillote.forge.apps.education.fr/#bibliotheque" history="1" highlightClick="0" endSnd="0">
                  <a:extLst>
                    <a:ext uri="{A12FA001-AC4F-418D-AE19-62706E023703}">
                      <ahyp:hlinkClr xmlns:ahyp="http://schemas.microsoft.com/office/drawing/2018/hyperlinkcolor" val="tx"/>
                    </a:ext>
                  </a:extLst>
                </a:hlinkClick>
              </a:rPr>
              <a:t>papillote.forge.apps.education.fr/#bibliotheque</a:t>
            </a:r>
            <a:endParaRPr lang="en-US" sz="1200" dirty="0"/>
          </a:p>
        </p:txBody>
      </p:sp>
      <p:sp>
        <p:nvSpPr>
          <p:cNvPr id="23" name="Shape 17"/>
          <p:cNvSpPr/>
          <p:nvPr/>
        </p:nvSpPr>
        <p:spPr>
          <a:xfrm>
            <a:off x="548640" y="4160520"/>
            <a:ext cx="5394960" cy="960120"/>
          </a:xfrm>
          <a:prstGeom prst="roundRect">
            <a:avLst>
              <a:gd name="adj" fmla="val 15238"/>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24" name="Shape 18"/>
          <p:cNvSpPr/>
          <p:nvPr/>
        </p:nvSpPr>
        <p:spPr>
          <a:xfrm>
            <a:off x="777240" y="4389120"/>
            <a:ext cx="512064" cy="512064"/>
          </a:xfrm>
          <a:prstGeom prst="roundRect">
            <a:avLst>
              <a:gd name="adj" fmla="val 30000"/>
            </a:avLst>
          </a:prstGeom>
          <a:solidFill>
            <a:srgbClr val="F4EEE4"/>
          </a:solidFill>
          <a:ln/>
        </p:spPr>
      </p:sp>
      <p:pic>
        <p:nvPicPr>
          <p:cNvPr id="25" name="Image 4" descr="/var/folders/b7/tkzbyvzx72qcg9wb0t1jybvm0000gn/T/papillote-diaporama-w8hXQG/icone-22.png">    </p:cNvPr>
          <p:cNvPicPr>
            <a:picLocks noChangeAspect="1"/>
          </p:cNvPicPr>
          <p:nvPr/>
        </p:nvPicPr>
        <p:blipFill>
          <a:blip r:embed="rId9"/>
          <a:stretch>
            <a:fillRect/>
          </a:stretch>
        </p:blipFill>
        <p:spPr>
          <a:xfrm>
            <a:off x="879653" y="4491533"/>
            <a:ext cx="307238" cy="307238"/>
          </a:xfrm>
          <a:prstGeom prst="rect">
            <a:avLst/>
          </a:prstGeom>
        </p:spPr>
      </p:pic>
      <p:sp>
        <p:nvSpPr>
          <p:cNvPr id="26" name="Text 19"/>
          <p:cNvSpPr txBox="1"/>
          <p:nvPr/>
        </p:nvSpPr>
        <p:spPr>
          <a:xfrm>
            <a:off x="1463040" y="4315968"/>
            <a:ext cx="4297680" cy="365760"/>
          </a:xfrm>
          <a:prstGeom prst="rect">
            <a:avLst/>
          </a:prstGeom>
          <a:noFill/>
          <a:ln/>
        </p:spPr>
        <p:txBody>
          <a:bodyPr wrap="square" lIns="0" tIns="0" rIns="0" bIns="0" rtlCol="0" anchor="t"/>
          <a:lstStyle/>
          <a:p>
            <a:pPr indent="0" marL="0">
              <a:buNone/>
            </a:pPr>
            <a:r>
              <a:rPr lang="en-US" sz="1600" b="1" dirty="0">
                <a:solidFill>
                  <a:srgbClr val="232845"/>
                </a:solidFill>
                <a:latin typeface="Arial" pitchFamily="34" charset="0"/>
                <a:ea typeface="Arial" pitchFamily="34" charset="-122"/>
                <a:cs typeface="Arial" pitchFamily="34" charset="-120"/>
              </a:rPr>
              <a:t>Le code sur la Forge</a:t>
            </a:r>
            <a:endParaRPr lang="en-US" sz="1600" dirty="0"/>
          </a:p>
        </p:txBody>
      </p:sp>
      <p:sp>
        <p:nvSpPr>
          <p:cNvPr id="27" name="Text 20"/>
          <p:cNvSpPr txBox="1"/>
          <p:nvPr/>
        </p:nvSpPr>
        <p:spPr>
          <a:xfrm>
            <a:off x="1463040" y="4690872"/>
            <a:ext cx="4297680" cy="274320"/>
          </a:xfrm>
          <a:prstGeom prst="rect">
            <a:avLst/>
          </a:prstGeom>
          <a:noFill/>
          <a:ln/>
        </p:spPr>
        <p:txBody>
          <a:bodyPr wrap="square" lIns="0" tIns="0" rIns="0" bIns="0" rtlCol="0" anchor="t"/>
          <a:lstStyle/>
          <a:p>
            <a:pPr indent="0" marL="0">
              <a:buNone/>
            </a:pPr>
            <a:r>
              <a:rPr lang="en-US" sz="1200" u="sng" dirty="0">
                <a:solidFill>
                  <a:srgbClr val="0B7190"/>
                </a:solidFill>
                <a:latin typeface="Arial" pitchFamily="34" charset="0"/>
                <a:ea typeface="Arial" pitchFamily="34" charset="-122"/>
                <a:cs typeface="Arial" pitchFamily="34" charset="-120"/>
                <a:hlinkClick r:id="rId10" invalidUrl="" action="" tgtFrame="" tooltip="https://forge.apps.education.fr/papillote/papillote.forge.apps.education.fr" history="1" highlightClick="0" endSnd="0">
                  <a:extLst>
                    <a:ext uri="{A12FA001-AC4F-418D-AE19-62706E023703}">
                      <ahyp:hlinkClr xmlns:ahyp="http://schemas.microsoft.com/office/drawing/2018/hyperlinkcolor" val="tx"/>
                    </a:ext>
                  </a:extLst>
                </a:hlinkClick>
              </a:rPr>
              <a:t>forge.apps.education.fr/papillote/papillote.forge.apps.education.fr</a:t>
            </a:r>
            <a:endParaRPr lang="en-US" sz="1200" dirty="0"/>
          </a:p>
        </p:txBody>
      </p:sp>
      <p:sp>
        <p:nvSpPr>
          <p:cNvPr id="28" name="Shape 21"/>
          <p:cNvSpPr/>
          <p:nvPr/>
        </p:nvSpPr>
        <p:spPr>
          <a:xfrm>
            <a:off x="6217920" y="4160520"/>
            <a:ext cx="5394960" cy="960120"/>
          </a:xfrm>
          <a:prstGeom prst="roundRect">
            <a:avLst>
              <a:gd name="adj" fmla="val 15238"/>
            </a:avLst>
          </a:prstGeom>
          <a:solidFill>
            <a:srgbClr val="FFFFFF"/>
          </a:solidFill>
          <a:ln w="9525">
            <a:solidFill>
              <a:srgbClr val="E6E0D6"/>
            </a:solidFill>
            <a:prstDash val="solid"/>
          </a:ln>
          <a:effectLst>
            <a:outerShdw sx="100000" sy="100000" kx="0" ky="0" algn="bl" rotWithShape="0" blurRad="114300" dist="25400" dir="5400000">
              <a:srgbClr val="232845">
                <a:alpha val="8000"/>
              </a:srgbClr>
            </a:outerShdw>
          </a:effectLst>
        </p:spPr>
      </p:sp>
      <p:sp>
        <p:nvSpPr>
          <p:cNvPr id="29" name="Shape 22"/>
          <p:cNvSpPr/>
          <p:nvPr/>
        </p:nvSpPr>
        <p:spPr>
          <a:xfrm>
            <a:off x="6446520" y="4389120"/>
            <a:ext cx="512064" cy="512064"/>
          </a:xfrm>
          <a:prstGeom prst="roundRect">
            <a:avLst>
              <a:gd name="adj" fmla="val 30000"/>
            </a:avLst>
          </a:prstGeom>
          <a:solidFill>
            <a:srgbClr val="DCF1F7"/>
          </a:solidFill>
          <a:ln/>
        </p:spPr>
      </p:sp>
      <p:pic>
        <p:nvPicPr>
          <p:cNvPr id="30" name="Image 5" descr="/var/folders/b7/tkzbyvzx72qcg9wb0t1jybvm0000gn/T/papillote-diaporama-w8hXQG/icone-2.png">    </p:cNvPr>
          <p:cNvPicPr>
            <a:picLocks noChangeAspect="1"/>
          </p:cNvPicPr>
          <p:nvPr/>
        </p:nvPicPr>
        <p:blipFill>
          <a:blip r:embed="rId11"/>
          <a:stretch>
            <a:fillRect/>
          </a:stretch>
        </p:blipFill>
        <p:spPr>
          <a:xfrm>
            <a:off x="6548933" y="4491533"/>
            <a:ext cx="307238" cy="307238"/>
          </a:xfrm>
          <a:prstGeom prst="rect">
            <a:avLst/>
          </a:prstGeom>
        </p:spPr>
      </p:pic>
      <p:sp>
        <p:nvSpPr>
          <p:cNvPr id="31" name="Text 23"/>
          <p:cNvSpPr txBox="1"/>
          <p:nvPr/>
        </p:nvSpPr>
        <p:spPr>
          <a:xfrm>
            <a:off x="7132320" y="4315968"/>
            <a:ext cx="4297680" cy="365760"/>
          </a:xfrm>
          <a:prstGeom prst="rect">
            <a:avLst/>
          </a:prstGeom>
          <a:noFill/>
          <a:ln/>
        </p:spPr>
        <p:txBody>
          <a:bodyPr wrap="square" lIns="0" tIns="0" rIns="0" bIns="0" rtlCol="0" anchor="t"/>
          <a:lstStyle/>
          <a:p>
            <a:pPr indent="0" marL="0">
              <a:buNone/>
            </a:pPr>
            <a:r>
              <a:rPr lang="en-US" sz="1600" b="1" dirty="0">
                <a:solidFill>
                  <a:srgbClr val="232845"/>
                </a:solidFill>
                <a:latin typeface="Arial" pitchFamily="34" charset="0"/>
                <a:ea typeface="Arial" pitchFamily="34" charset="-122"/>
                <a:cs typeface="Arial" pitchFamily="34" charset="-120"/>
              </a:rPr>
              <a:t>ePoc, d’Inria</a:t>
            </a:r>
            <a:endParaRPr lang="en-US" sz="1600" dirty="0"/>
          </a:p>
        </p:txBody>
      </p:sp>
      <p:sp>
        <p:nvSpPr>
          <p:cNvPr id="32" name="Text 24"/>
          <p:cNvSpPr txBox="1"/>
          <p:nvPr/>
        </p:nvSpPr>
        <p:spPr>
          <a:xfrm>
            <a:off x="7132320" y="4690872"/>
            <a:ext cx="4297680" cy="274320"/>
          </a:xfrm>
          <a:prstGeom prst="rect">
            <a:avLst/>
          </a:prstGeom>
          <a:noFill/>
          <a:ln/>
        </p:spPr>
        <p:txBody>
          <a:bodyPr wrap="square" lIns="0" tIns="0" rIns="0" bIns="0" rtlCol="0" anchor="t"/>
          <a:lstStyle/>
          <a:p>
            <a:pPr indent="0" marL="0">
              <a:buNone/>
            </a:pPr>
            <a:r>
              <a:rPr lang="en-US" sz="1200" u="sng" dirty="0">
                <a:solidFill>
                  <a:srgbClr val="0B7190"/>
                </a:solidFill>
                <a:latin typeface="Arial" pitchFamily="34" charset="0"/>
                <a:ea typeface="Arial" pitchFamily="34" charset="-122"/>
                <a:cs typeface="Arial" pitchFamily="34" charset="-120"/>
                <a:hlinkClick r:id="rId12" invalidUrl="" action="" tgtFrame="" tooltip="https://epoc.inria.fr/" history="1" highlightClick="0" endSnd="0">
                  <a:extLst>
                    <a:ext uri="{A12FA001-AC4F-418D-AE19-62706E023703}">
                      <ahyp:hlinkClr xmlns:ahyp="http://schemas.microsoft.com/office/drawing/2018/hyperlinkcolor" val="tx"/>
                    </a:ext>
                  </a:extLst>
                </a:hlinkClick>
              </a:rPr>
              <a:t>epoc.inria.fr</a:t>
            </a:r>
            <a:endParaRPr lang="en-US" sz="1200" dirty="0"/>
          </a:p>
        </p:txBody>
      </p:sp>
      <p:sp>
        <p:nvSpPr>
          <p:cNvPr id="33" name="Text 25"/>
          <p:cNvSpPr txBox="1"/>
          <p:nvPr/>
        </p:nvSpPr>
        <p:spPr>
          <a:xfrm>
            <a:off x="548640" y="6419088"/>
            <a:ext cx="7315200" cy="237744"/>
          </a:xfrm>
          <a:prstGeom prst="rect">
            <a:avLst/>
          </a:prstGeom>
          <a:noFill/>
          <a:ln/>
        </p:spPr>
        <p:txBody>
          <a:bodyPr wrap="square" lIns="0" tIns="0" rIns="0" bIns="0" rtlCol="0" anchor="t"/>
          <a:lstStyle/>
          <a:p>
            <a:pPr indent="0" marL="0">
              <a:buNone/>
            </a:pPr>
            <a:r>
              <a:rPr lang="en-US" sz="900" dirty="0">
                <a:solidFill>
                  <a:srgbClr val="7A7F99"/>
                </a:solidFill>
                <a:latin typeface="Arial" pitchFamily="34" charset="0"/>
                <a:ea typeface="Arial" pitchFamily="34" charset="-122"/>
                <a:cs typeface="Arial" pitchFamily="34" charset="-120"/>
              </a:rPr>
              <a:t>Papillote 1.1.0 · Présentation · octobre 2026 · compatible ePoc (© Inria)</a:t>
            </a:r>
            <a:endParaRPr lang="en-US" sz="900" dirty="0"/>
          </a:p>
        </p:txBody>
      </p:sp>
      <p:sp>
        <p:nvSpPr>
          <p:cNvPr id="34" name="Text 26"/>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7A7F99"/>
                </a:solidFill>
                <a:latin typeface="Arial" pitchFamily="34" charset="0"/>
                <a:ea typeface="Arial" pitchFamily="34" charset="-122"/>
                <a:cs typeface="Arial" pitchFamily="34" charset="-120"/>
              </a:rPr>
              <a:t>23 / 24</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var/folders/b7/tkzbyvzx72qcg9wb0t1jybvm0000gn/T/papillote-diaporama-w8hXQG/logo.png">    </p:cNvPr>
          <p:cNvPicPr>
            <a:picLocks noChangeAspect="1"/>
          </p:cNvPicPr>
          <p:nvPr/>
        </p:nvPicPr>
        <p:blipFill>
          <a:blip r:embed="rId1"/>
          <a:stretch>
            <a:fillRect/>
          </a:stretch>
        </p:blipFill>
        <p:spPr>
          <a:xfrm>
            <a:off x="5547208" y="868680"/>
            <a:ext cx="1097280" cy="1097280"/>
          </a:xfrm>
          <a:prstGeom prst="rect">
            <a:avLst/>
          </a:prstGeom>
        </p:spPr>
      </p:pic>
      <p:sp>
        <p:nvSpPr>
          <p:cNvPr id="3" name="Text 0"/>
          <p:cNvSpPr txBox="1"/>
          <p:nvPr/>
        </p:nvSpPr>
        <p:spPr>
          <a:xfrm>
            <a:off x="548640" y="2103120"/>
            <a:ext cx="11094415" cy="822960"/>
          </a:xfrm>
          <a:prstGeom prst="rect">
            <a:avLst/>
          </a:prstGeom>
          <a:noFill/>
          <a:ln/>
        </p:spPr>
        <p:txBody>
          <a:bodyPr wrap="square" lIns="0" tIns="0" rIns="0" bIns="0" rtlCol="0" anchor="t"/>
          <a:lstStyle/>
          <a:p>
            <a:pPr algn="ctr" indent="0" marL="0">
              <a:buNone/>
            </a:pPr>
            <a:r>
              <a:rPr lang="en-US" sz="4400" b="1" dirty="0">
                <a:solidFill>
                  <a:srgbClr val="232845"/>
                </a:solidFill>
                <a:latin typeface="Georgia" pitchFamily="34" charset="0"/>
                <a:ea typeface="Georgia" pitchFamily="34" charset="-122"/>
                <a:cs typeface="Georgia" pitchFamily="34" charset="-120"/>
              </a:rPr>
              <a:t>À vous de jouer !</a:t>
            </a:r>
            <a:endParaRPr lang="en-US" sz="4400" dirty="0"/>
          </a:p>
        </p:txBody>
      </p:sp>
      <p:sp>
        <p:nvSpPr>
          <p:cNvPr id="4" name="Text 1"/>
          <p:cNvSpPr txBox="1"/>
          <p:nvPr/>
        </p:nvSpPr>
        <p:spPr>
          <a:xfrm>
            <a:off x="1920240" y="2926080"/>
            <a:ext cx="8351215" cy="457200"/>
          </a:xfrm>
          <a:prstGeom prst="rect">
            <a:avLst/>
          </a:prstGeom>
          <a:noFill/>
          <a:ln/>
        </p:spPr>
        <p:txBody>
          <a:bodyPr wrap="square" lIns="0" tIns="0" rIns="0" bIns="0" rtlCol="0" anchor="t"/>
          <a:lstStyle/>
          <a:p>
            <a:pPr algn="ctr" indent="0" marL="0">
              <a:buNone/>
            </a:pPr>
            <a:r>
              <a:rPr lang="en-US" sz="1800" dirty="0">
                <a:solidFill>
                  <a:srgbClr val="5A6080"/>
                </a:solidFill>
                <a:latin typeface="Arial" pitchFamily="34" charset="0"/>
                <a:ea typeface="Arial" pitchFamily="34" charset="-122"/>
                <a:cs typeface="Arial" pitchFamily="34" charset="-120"/>
              </a:rPr>
              <a:t>Créez votre première activité ePoc en quelques minutes : gratuit, sans compte, dans votre navigateur.</a:t>
            </a:r>
            <a:endParaRPr lang="en-US" sz="1800" dirty="0"/>
          </a:p>
        </p:txBody>
      </p:sp>
      <p:pic>
        <p:nvPicPr>
          <p:cNvPr id="5" name="Image 1" descr="/var/folders/b7/tkzbyvzx72qcg9wb0t1jybvm0000gn/T/papillote-diaporama-w8hXQG/qr-site.png">    </p:cNvPr>
          <p:cNvPicPr>
            <a:picLocks noChangeAspect="1"/>
          </p:cNvPicPr>
          <p:nvPr/>
        </p:nvPicPr>
        <p:blipFill>
          <a:blip r:embed="rId2"/>
          <a:stretch>
            <a:fillRect/>
          </a:stretch>
        </p:blipFill>
        <p:spPr>
          <a:xfrm>
            <a:off x="5387188" y="3611880"/>
            <a:ext cx="1417320" cy="1417320"/>
          </a:xfrm>
          <a:prstGeom prst="rect">
            <a:avLst/>
          </a:prstGeom>
        </p:spPr>
      </p:pic>
      <p:sp>
        <p:nvSpPr>
          <p:cNvPr id="6" name="Text 2"/>
          <p:cNvSpPr txBox="1"/>
          <p:nvPr/>
        </p:nvSpPr>
        <p:spPr>
          <a:xfrm>
            <a:off x="548640" y="5166360"/>
            <a:ext cx="11094415" cy="365760"/>
          </a:xfrm>
          <a:prstGeom prst="rect">
            <a:avLst/>
          </a:prstGeom>
          <a:noFill/>
          <a:ln/>
        </p:spPr>
        <p:txBody>
          <a:bodyPr wrap="square" lIns="0" tIns="0" rIns="0" bIns="0" rtlCol="0" anchor="t"/>
          <a:lstStyle/>
          <a:p>
            <a:pPr algn="ctr" indent="0" marL="0">
              <a:buNone/>
            </a:pPr>
            <a:r>
              <a:rPr lang="en-US" sz="1800" b="1" u="sng" dirty="0">
                <a:solidFill>
                  <a:srgbClr val="0B7190"/>
                </a:solidFill>
                <a:latin typeface="Arial" pitchFamily="34" charset="0"/>
                <a:ea typeface="Arial" pitchFamily="34" charset="-122"/>
                <a:cs typeface="Arial" pitchFamily="34" charset="-120"/>
                <a:hlinkClick r:id="rId3" invalidUrl="" action="" tgtFrame="" tooltip="https://papillote.forge.apps.education.fr/" history="1" highlightClick="0" endSnd="0">
                  <a:extLst>
                    <a:ext uri="{A12FA001-AC4F-418D-AE19-62706E023703}">
                      <ahyp:hlinkClr xmlns:ahyp="http://schemas.microsoft.com/office/drawing/2018/hyperlinkcolor" val="tx"/>
                    </a:ext>
                  </a:extLst>
                </a:hlinkClick>
              </a:rPr>
              <a:t>papillote.forge.apps.education.fr</a:t>
            </a:r>
            <a:endParaRPr lang="en-US" sz="1800" dirty="0"/>
          </a:p>
        </p:txBody>
      </p:sp>
      <p:sp>
        <p:nvSpPr>
          <p:cNvPr id="7" name="Text 3"/>
          <p:cNvSpPr txBox="1"/>
          <p:nvPr/>
        </p:nvSpPr>
        <p:spPr>
          <a:xfrm>
            <a:off x="548640" y="5897880"/>
            <a:ext cx="11094415" cy="274320"/>
          </a:xfrm>
          <a:prstGeom prst="rect">
            <a:avLst/>
          </a:prstGeom>
          <a:noFill/>
          <a:ln/>
        </p:spPr>
        <p:txBody>
          <a:bodyPr wrap="square" lIns="0" tIns="0" rIns="0" bIns="0" rtlCol="0" anchor="t"/>
          <a:lstStyle/>
          <a:p>
            <a:pPr algn="ctr" indent="0" marL="0">
              <a:buNone/>
            </a:pPr>
            <a:r>
              <a:rPr lang="en-US" sz="1100" dirty="0">
                <a:solidFill>
                  <a:srgbClr val="7A7F99"/>
                </a:solidFill>
                <a:latin typeface="Arial" pitchFamily="34" charset="0"/>
                <a:ea typeface="Arial" pitchFamily="34" charset="-122"/>
                <a:cs typeface="Arial" pitchFamily="34" charset="-120"/>
              </a:rPr>
              <a:t>Emmanuel Gaunard · Papillote 1.1.0 · format et application ePoc © Inria (Inria Learning Lab), licence CeCILL-B</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Papillote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Papillote 1.1.0 — présentation</dc:title>
  <dc:subject>Présenter Papillote en formation</dc:subject>
  <dc:creator>Emmanuel Gaunard</dc:creator>
  <cp:lastModifiedBy>Emmanuel Gaunard</cp:lastModifiedBy>
  <cp:revision>1</cp:revision>
  <dcterms:created xsi:type="dcterms:W3CDTF">2026-10-28T20:17:54Z</dcterms:created>
  <dcterms:modified xsi:type="dcterms:W3CDTF">2026-10-28T20:17:54Z</dcterms:modified>
</cp:coreProperties>
</file>